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Lst>
  <p:notesMasterIdLst>
    <p:notesMasterId r:id="rId12"/>
  </p:notesMasterIdLst>
  <p:sldIdLst>
    <p:sldId id="256" r:id="rId11"/>
    <p:sldId id="257" r:id="rId13"/>
    <p:sldId id="258" r:id="rId14"/>
    <p:sldId id="265" r:id="rId15"/>
    <p:sldId id="259" r:id="rId16"/>
    <p:sldId id="260" r:id="rId17"/>
    <p:sldId id="263" r:id="rId18"/>
    <p:sldId id="264" r:id="rId19"/>
    <p:sldId id="309" r:id="rId20"/>
    <p:sldId id="310" r:id="rId21"/>
    <p:sldId id="312" r:id="rId22"/>
    <p:sldId id="311" r:id="rId23"/>
    <p:sldId id="266" r:id="rId24"/>
    <p:sldId id="267" r:id="rId25"/>
    <p:sldId id="313" r:id="rId26"/>
    <p:sldId id="268" r:id="rId27"/>
    <p:sldId id="269" r:id="rId28"/>
    <p:sldId id="270" r:id="rId29"/>
    <p:sldId id="318" r:id="rId30"/>
    <p:sldId id="271" r:id="rId31"/>
    <p:sldId id="315" r:id="rId32"/>
    <p:sldId id="272" r:id="rId33"/>
    <p:sldId id="273" r:id="rId34"/>
    <p:sldId id="274" r:id="rId35"/>
    <p:sldId id="275" r:id="rId36"/>
    <p:sldId id="276" r:id="rId37"/>
    <p:sldId id="277" r:id="rId38"/>
    <p:sldId id="345" r:id="rId39"/>
    <p:sldId id="278" r:id="rId40"/>
    <p:sldId id="294" r:id="rId41"/>
    <p:sldId id="281" r:id="rId42"/>
    <p:sldId id="280" r:id="rId43"/>
    <p:sldId id="282" r:id="rId44"/>
    <p:sldId id="283" r:id="rId45"/>
    <p:sldId id="284" r:id="rId46"/>
    <p:sldId id="295" r:id="rId47"/>
    <p:sldId id="286" r:id="rId48"/>
    <p:sldId id="287" r:id="rId49"/>
    <p:sldId id="293" r:id="rId50"/>
    <p:sldId id="289" r:id="rId51"/>
    <p:sldId id="262" r:id="rId52"/>
    <p:sldId id="290" r:id="rId53"/>
    <p:sldId id="292" r:id="rId54"/>
    <p:sldId id="288" r:id="rId55"/>
  </p:sldIdLst>
  <p:sldSz cx="12192000" cy="6858000"/>
  <p:notesSz cx="6858000" cy="9144000"/>
  <p:embeddedFontLst>
    <p:embeddedFont>
      <p:font typeface="Dream-BraveGB Heavy" panose="02010604000000000000" charset="-122"/>
      <p:bold r:id="rId59"/>
    </p:embeddedFont>
    <p:embeddedFont>
      <p:font typeface="OPPOSans H" panose="00020600040101010101" charset="-122"/>
      <p:regular r:id="rId60"/>
    </p:embeddedFont>
    <p:embeddedFont>
      <p:font typeface="OPPOSans L" panose="00020600040101010101" charset="-122"/>
      <p:regular r:id="rId61"/>
    </p:embeddedFont>
    <p:embeddedFont>
      <p:font typeface="Source Han Sans CN Bold" panose="020B0800000000000000" charset="-122"/>
      <p:bold r:id="rId62"/>
    </p:embeddedFont>
    <p:embeddedFont>
      <p:font typeface="Source Han Sans" panose="020B0500000000000000" charset="-122"/>
      <p:regular r:id="rId63"/>
    </p:embeddedFont>
    <p:embeddedFont>
      <p:font typeface="等线" panose="02010600030101010101" charset="-122"/>
      <p:regular r:id="rId64"/>
    </p:embeddedFont>
    <p:embeddedFont>
      <p:font typeface="OPPOSans B" panose="00020600040101010101" charset="-122"/>
      <p:regular r:id="rId6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5" Type="http://schemas.openxmlformats.org/officeDocument/2006/relationships/font" Target="fonts/font7.fntdata"/><Relationship Id="rId64" Type="http://schemas.openxmlformats.org/officeDocument/2006/relationships/font" Target="fonts/font6.fntdata"/><Relationship Id="rId63" Type="http://schemas.openxmlformats.org/officeDocument/2006/relationships/font" Target="fonts/font5.fntdata"/><Relationship Id="rId62" Type="http://schemas.openxmlformats.org/officeDocument/2006/relationships/font" Target="fonts/font4.fntdata"/><Relationship Id="rId61" Type="http://schemas.openxmlformats.org/officeDocument/2006/relationships/font" Target="fonts/font3.fntdata"/><Relationship Id="rId60" Type="http://schemas.openxmlformats.org/officeDocument/2006/relationships/font" Target="fonts/font2.fntdata"/><Relationship Id="rId6" Type="http://schemas.openxmlformats.org/officeDocument/2006/relationships/slideMaster" Target="slideMasters/slideMaster5.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44.xml"/><Relationship Id="rId54" Type="http://schemas.openxmlformats.org/officeDocument/2006/relationships/slide" Target="slides/slide43.xml"/><Relationship Id="rId53" Type="http://schemas.openxmlformats.org/officeDocument/2006/relationships/slide" Target="slides/slide42.xml"/><Relationship Id="rId52" Type="http://schemas.openxmlformats.org/officeDocument/2006/relationships/slide" Target="slides/slide41.xml"/><Relationship Id="rId51" Type="http://schemas.openxmlformats.org/officeDocument/2006/relationships/slide" Target="slides/slide40.xml"/><Relationship Id="rId50" Type="http://schemas.openxmlformats.org/officeDocument/2006/relationships/slide" Target="slides/slide39.xml"/><Relationship Id="rId5" Type="http://schemas.openxmlformats.org/officeDocument/2006/relationships/slideMaster" Target="slideMasters/slideMaster4.xml"/><Relationship Id="rId49" Type="http://schemas.openxmlformats.org/officeDocument/2006/relationships/slide" Target="slides/slide38.xml"/><Relationship Id="rId48" Type="http://schemas.openxmlformats.org/officeDocument/2006/relationships/slide" Target="slides/slide37.xml"/><Relationship Id="rId47" Type="http://schemas.openxmlformats.org/officeDocument/2006/relationships/slide" Target="slides/slide36.xml"/><Relationship Id="rId46" Type="http://schemas.openxmlformats.org/officeDocument/2006/relationships/slide" Target="slides/slide35.xml"/><Relationship Id="rId45" Type="http://schemas.openxmlformats.org/officeDocument/2006/relationships/slide" Target="slides/slide34.xml"/><Relationship Id="rId44" Type="http://schemas.openxmlformats.org/officeDocument/2006/relationships/slide" Target="slides/slide33.xml"/><Relationship Id="rId43" Type="http://schemas.openxmlformats.org/officeDocument/2006/relationships/slide" Target="slides/slide32.xml"/><Relationship Id="rId42" Type="http://schemas.openxmlformats.org/officeDocument/2006/relationships/slide" Target="slides/slide31.xml"/><Relationship Id="rId41" Type="http://schemas.openxmlformats.org/officeDocument/2006/relationships/slide" Target="slides/slide30.xml"/><Relationship Id="rId40" Type="http://schemas.openxmlformats.org/officeDocument/2006/relationships/slide" Target="slides/slide29.xml"/><Relationship Id="rId4" Type="http://schemas.openxmlformats.org/officeDocument/2006/relationships/slideMaster" Target="slideMasters/slideMaster3.xml"/><Relationship Id="rId39" Type="http://schemas.openxmlformats.org/officeDocument/2006/relationships/slide" Target="slides/slide28.xml"/><Relationship Id="rId38" Type="http://schemas.openxmlformats.org/officeDocument/2006/relationships/slide" Target="slides/slide27.xml"/><Relationship Id="rId37" Type="http://schemas.openxmlformats.org/officeDocument/2006/relationships/slide" Target="slides/slide26.xml"/><Relationship Id="rId36" Type="http://schemas.openxmlformats.org/officeDocument/2006/relationships/slide" Target="slides/slide25.xml"/><Relationship Id="rId35" Type="http://schemas.openxmlformats.org/officeDocument/2006/relationships/slide" Target="slides/slide24.xml"/><Relationship Id="rId34" Type="http://schemas.openxmlformats.org/officeDocument/2006/relationships/slide" Target="slides/slide23.xml"/><Relationship Id="rId33" Type="http://schemas.openxmlformats.org/officeDocument/2006/relationships/slide" Target="slides/slide22.xml"/><Relationship Id="rId32" Type="http://schemas.openxmlformats.org/officeDocument/2006/relationships/slide" Target="slides/slide21.xml"/><Relationship Id="rId31" Type="http://schemas.openxmlformats.org/officeDocument/2006/relationships/slide" Target="slides/slide20.xml"/><Relationship Id="rId30" Type="http://schemas.openxmlformats.org/officeDocument/2006/relationships/slide" Target="slides/slide19.xml"/><Relationship Id="rId3" Type="http://schemas.openxmlformats.org/officeDocument/2006/relationships/slideMaster" Target="slideMasters/slideMaster2.xml"/><Relationship Id="rId29" Type="http://schemas.openxmlformats.org/officeDocument/2006/relationships/slide" Target="slides/slide18.xml"/><Relationship Id="rId28" Type="http://schemas.openxmlformats.org/officeDocument/2006/relationships/slide" Target="slides/slide17.xml"/><Relationship Id="rId27" Type="http://schemas.openxmlformats.org/officeDocument/2006/relationships/slide" Target="slides/slide16.xml"/><Relationship Id="rId26" Type="http://schemas.openxmlformats.org/officeDocument/2006/relationships/slide" Target="slides/slide15.xml"/><Relationship Id="rId25" Type="http://schemas.openxmlformats.org/officeDocument/2006/relationships/slide" Target="slides/slide14.xml"/><Relationship Id="rId24" Type="http://schemas.openxmlformats.org/officeDocument/2006/relationships/slide" Target="slides/slide13.xml"/><Relationship Id="rId23" Type="http://schemas.openxmlformats.org/officeDocument/2006/relationships/slide" Target="slides/slide12.xml"/><Relationship Id="rId22" Type="http://schemas.openxmlformats.org/officeDocument/2006/relationships/slide" Target="slides/slide11.xml"/><Relationship Id="rId21" Type="http://schemas.openxmlformats.org/officeDocument/2006/relationships/slide" Target="slides/slide10.xml"/><Relationship Id="rId20" Type="http://schemas.openxmlformats.org/officeDocument/2006/relationships/slide" Target="slides/slide9.xml"/><Relationship Id="rId2" Type="http://schemas.openxmlformats.org/officeDocument/2006/relationships/theme" Target="theme/theme1.xml"/><Relationship Id="rId19" Type="http://schemas.openxmlformats.org/officeDocument/2006/relationships/slide" Target="slides/slide8.xml"/><Relationship Id="rId18" Type="http://schemas.openxmlformats.org/officeDocument/2006/relationships/slide" Target="slides/slide7.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notesMaster" Target="notesMasters/notesMaster1.xml"/><Relationship Id="rId11" Type="http://schemas.openxmlformats.org/officeDocument/2006/relationships/slide" Target="slides/slide1.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汇报人：AiPPT时间：20XX.XX第八章 维护</a:t>
            </a:r>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非结构化维护：缺乏良好的文档和设计，维护工作从评价程序代码开始，难以预测修改的后果。结构化维护与非结构化维护结构化维护：拥有完整的软件配置，维护工作从评价设计文档开始，可以预测修改的影响并计划实施途径。</a:t>
            </a:r>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软件维护的费用随着软件数量的增多和使用寿命的延长而持续上升。维护的代价高昂维护的代价不仅包括直接的费用，还包括无形的代价，如用户不满、引入潜伏的错误、开发过程中的混乱和生产率下降。</a:t>
            </a:r>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软件维护的费用随着软件数量的增多和使用寿命的延长而持续上升。维护的代价高昂维护的代价不仅包括直接的费用，还包括无形的代价，如用户不满、引入潜伏的错误、开发过程中的混乱和生产率下降。</a:t>
            </a:r>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理解别人写的程序困难，文档不足，开发人员可能不在，软件设计时没有考虑将来的修改，软件维护不是一项吸引人的工作。维护的问题很多</a:t>
            </a:r>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”维护工作量模型：M=P+Kecp(c- d)，其中M是维护用的总工作量，P是生产性工作量，K是经验常数，c是复杂程度，d是维护人员对软件的熟悉程度。维护工作量模型</a:t>
            </a:r>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使用标准化的格式表达所有软件维护要求，包括错误描述、需求说明书等。维护报告</a:t>
            </a:r>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03软件维护过程</a:t>
            </a:r>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”01明确维护责任，减少维护过程中的混乱。建立维护组织</a:t>
            </a:r>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使用标准化的格式表达所有软件维护要求，包括错误描述、需求说明书等。维护报告</a:t>
            </a:r>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使用标准化的格式表达所有软件维护要求，包括错误描述、需求说明书等。维护报告</a:t>
            </a:r>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目录CONTENTS030102040506软件维护的定义软件维护的特点软件维护过程软件的可维护性预防性维护软件再工程过程</a:t>
            </a:r>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01确定维护类型，估量错误严重程度，安排工作时间，进行技术工作，复审软件配置的有效性。维护的事件流</a:t>
            </a:r>
            <a:endParaRPr kumimoji="1"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使用标准化的格式表达所有软件维护要求，包括错误描述、需求说明书等。维护报告</a:t>
            </a:r>
            <a:endParaRPr kumimoji="1"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01收集程序标识、源语句数、使用的程序设计语言、程序安装日期等数据，为维护数据库提供基础。保存维护记录</a:t>
            </a:r>
            <a:endParaRPr kumimoji="1"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从失效次数、人时数、程序变动数、维护工作量、维护类型占比等方面度量维护工作，以指导开发技术、语言选择和维护工作量规划。评价维护活动</a:t>
            </a:r>
            <a:endParaRPr kumimoji="1"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04软件的可维护性</a:t>
            </a:r>
            <a:endParaRPr kumimoji="1"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0205030104可理解性：软件结构、文档、设计、编程语言等因素影响软件的可理解性。决定软件可维护性的因素可测试性：文档、软件结构、测试工具等因素影响软件的可测试性。可修改性：设计原理和启发规则影响软件的可修改性。可移植性：程序代码集中放到特定模块中可以降低修改的难度。可重用：使用可重用的软件构件可以提高软件的可靠性和维护性。</a:t>
            </a:r>
            <a:endParaRPr kumimoji="1"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0102用户文档：描述系统功能和使用方法，包括功能描述、安装文档、使用手册、参考手册和操作员指南。文档系统文档：描述系统设计、实现和测试等内容，包括设计文档、代码文档和测试文档。</a:t>
            </a:r>
            <a:endParaRPr kumimoji="1"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0102在软件生命周期的每个阶段都应该考虑并努力提高软件的可维护性。可维护性复审在需求分析、设计、编码、测试等阶段进行复审，确保软件具有可维护性。</a:t>
            </a:r>
            <a:endParaRPr kumimoji="1"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使用标准化的格式表达所有软件维护要求，包括错误描述、需求说明书等。维护报告</a:t>
            </a:r>
            <a:endParaRPr kumimoji="1"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05预防性维护</a:t>
            </a:r>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01软件维护的定义</a:t>
            </a:r>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01020304理解别人写的程序通常非常困难，特别是当文档不足时。软件维护的挑战软件维护往往缺乏合格的文档，这增加了维护的难度。软件维护不是一项吸引人的工作，因为它经常遭受挫折。软件在设计时没有考虑将来的修改，导致维护困难。</a:t>
            </a:r>
            <a:endParaRPr kumimoji="1"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06软件再工程过程</a:t>
            </a:r>
            <a:endParaRPr kumimoji="1"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预防性维护方法包括软件再工程，使用现代设计概念和CASE工具来理解和重构程序。</a:t>
            </a:r>
            <a:endParaRPr kumimoji="1"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01分析库存目录，按照业务重要程度、寿命、当前可维护性、预期的修改次数等标准，选出再工程的候选者。库存目录分析</a:t>
            </a:r>
            <a:endParaRPr kumimoji="1"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01更新文档，采用“使用时建文档”的方法，只针对系统中当前正在修改的部分建立完整文档。文档重构</a:t>
            </a:r>
            <a:endParaRPr kumimoji="1"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分析程序，在比源代码更高的抽象层次上创建出程序的某种表示，恢复设计结果。逆向工程</a:t>
            </a:r>
            <a:endParaRPr kumimoji="1"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分析程序，在比源代码更高的抽象层次上创建出程序的某种表示，恢复设计结果。逆向工程</a:t>
            </a:r>
            <a:endParaRPr kumimoji="1"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重构数据体系结构，以提高软件的可维护性和可靠性。数据重构</a:t>
            </a:r>
            <a:endParaRPr kumimoji="1"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01使用软件工程的原理、概念、技术和方法来重新开发某个现有的应用系统，提高其整体质量。正向工程</a:t>
            </a:r>
            <a:endParaRPr kumimoji="1"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01使用软件工程的原理、概念、技术和方法来重新开发某个现有的应用系统，提高其整体质量。正向工程</a:t>
            </a:r>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软件维护的费用随着软件数量的增多和使用寿命的延长而持续上升。维护的代价高昂维护的代价不仅包括直接的费用，还包括无形的代价，如用户不满、引入潜伏的错误、开发过程中的混乱和生产率下降。</a:t>
            </a:r>
            <a:endParaRPr kumimoji="1"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06软件再工程过程</a:t>
            </a:r>
            <a:endParaRPr kumimoji="1"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01020304理解别人写的程序通常非常困难，特别是当文档不足时。软件维护的挑战软件维护往往缺乏合格的文档，这增加了维护的难度。软件维护不是一项吸引人的工作，因为它经常遭受挫折。软件在设计时没有考虑将来的修改，导致维护困难。</a:t>
            </a:r>
            <a:endParaRPr kumimoji="1"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06软件再工程过程</a:t>
            </a:r>
            <a:endParaRPr kumimoji="1"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01使用软件工程的原理、概念、技术和方法来重新开发某个现有的应用系统，提高其整体质量。正向工程</a:t>
            </a:r>
            <a:endParaRPr kumimoji="1"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汇报人：AiPPT时间：20XX.XX谢谢大家</a:t>
            </a:r>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软件维护是在软件交付使用后，为了改正错误或满足新的需要而修改软件的过程。它包括诊断和改正错误（改正性维护）、适应变化的环境（适应性维护）、增加新功能或修改已有功能（完善性维护）以及改进未来的可维护性或可靠性（预防性维护）。软件维护的概念</a:t>
            </a:r>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01020304改正性维护：在软件使用过程中，用户发现并报告的错误需要被诊断和改正。软件维护的类型适应性维护：随着硬件、操作系统和其他系统部件的更新，软件需要调整以适应新的环境。完善性维护：用户提出的新功能或改进意见需要被实现。预防性维护：为了提高软件的可维护性或可靠性，对软件进行修改。</a:t>
            </a:r>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02软件维护的特点</a:t>
            </a:r>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非结构化维护：缺乏良好的文档和设计，维护工作从评价程序代码开始，难以预测修改的后果。结构化维护与非结构化维护结构化维护：拥有完整的软件配置，维护工作从评价设计文档开始，可以预测修改的影响并计划实施途径。</a:t>
            </a:r>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p:txBody>
          <a:bodyPr/>
          <a:lstStyle/>
          <a:p>
            <a:r>
              <a:rPr kumimoji="1" lang="zh-CN" altLang="en-US" dirty="0"/>
              <a:t>非结构化维护：缺乏良好的文档和设计，维护工作从评价程序代码开始，难以预测修改的后果。结构化维护与非结构化维护结构化维护：拥有完整的软件配置，维护工作从评价设计文档开始，可以预测修改的影响并计划实施途径。</a:t>
            </a:r>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9" Type="http://schemas.openxmlformats.org/officeDocument/2006/relationships/notesSlide" Target="../notesSlides/notesSlide41.xml"/><Relationship Id="rId28" Type="http://schemas.openxmlformats.org/officeDocument/2006/relationships/slideLayout" Target="../slideLayouts/slideLayout1.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hyperlink" Target="https://developer.aliyun.com/article/1637780" TargetMode="External"/><Relationship Id="rId1"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188950" y="765733"/>
            <a:ext cx="4019873" cy="5598156"/>
          </a:xfrm>
          <a:prstGeom prst="rect">
            <a:avLst/>
          </a:prstGeom>
          <a:solidFill>
            <a:schemeClr val="accent1">
              <a:lumMod val="5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62000" y="2662063"/>
            <a:ext cx="4736122" cy="37129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62000" y="2177963"/>
            <a:ext cx="5866345" cy="2533737"/>
          </a:xfrm>
          <a:prstGeom prst="rect">
            <a:avLst/>
          </a:prstGeom>
          <a:noFill/>
          <a:ln cap="sq">
            <a:noFill/>
          </a:ln>
        </p:spPr>
        <p:txBody>
          <a:bodyPr vert="horz" wrap="square" lIns="0" tIns="0" rIns="0" bIns="0" rtlCol="0" anchor="t"/>
          <a:lstStyle/>
          <a:p>
            <a:pPr algn="l">
              <a:lnSpc>
                <a:spcPct val="130000"/>
              </a:lnSpc>
            </a:pPr>
            <a:r>
              <a:rPr kumimoji="1" lang="en-US" altLang="zh-CN" sz="5300">
                <a:ln w="12700">
                  <a:noFill/>
                </a:ln>
                <a:solidFill>
                  <a:srgbClr val="000000">
                    <a:alpha val="100000"/>
                  </a:srgbClr>
                </a:solidFill>
                <a:latin typeface="Dream-BraveGB Heavy" panose="02010604000000000000" charset="-122"/>
                <a:ea typeface="Dream-BraveGB Heavy" panose="02010604000000000000" charset="-122"/>
                <a:cs typeface="Dream-BraveGB Heavy" panose="02010604000000000000" charset="-122"/>
              </a:rPr>
              <a:t>第八章 维护</a:t>
            </a:r>
            <a:endParaRPr kumimoji="1" lang="zh-CN" altLang="en-US"/>
          </a:p>
        </p:txBody>
      </p:sp>
      <p:sp>
        <p:nvSpPr>
          <p:cNvPr id="5" name="标题 1"/>
          <p:cNvSpPr txBox="1"/>
          <p:nvPr/>
        </p:nvSpPr>
        <p:spPr>
          <a:xfrm flipV="1">
            <a:off x="946231" y="4820608"/>
            <a:ext cx="1137138" cy="4571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46231" y="5083005"/>
            <a:ext cx="285831" cy="285831"/>
          </a:xfrm>
          <a:prstGeom prst="rect">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46231" y="5502695"/>
            <a:ext cx="285831" cy="285831"/>
          </a:xfrm>
          <a:prstGeom prst="rect">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992321" y="629922"/>
            <a:ext cx="4019873" cy="5598156"/>
          </a:xfrm>
          <a:prstGeom prst="rect">
            <a:avLst/>
          </a:prstGeom>
          <a:blipFill>
            <a:blip r:embed="rId1"/>
            <a:srcRect/>
            <a:tile tx="0" ty="0" sx="100000" sy="100000" algn="ctr"/>
          </a:blip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330088" y="5128157"/>
            <a:ext cx="1739296" cy="246221"/>
          </a:xfrm>
          <a:prstGeom prst="rect">
            <a:avLst/>
          </a:prstGeom>
          <a:noFill/>
          <a:ln>
            <a:noFill/>
          </a:ln>
        </p:spPr>
        <p:txBody>
          <a:bodyPr vert="horz" wrap="square" lIns="0" tIns="0" rIns="0" bIns="0" rtlCol="0" anchor="t"/>
          <a:lstStyle/>
          <a:p>
            <a:pPr algn="l">
              <a:lnSpc>
                <a:spcPct val="100000"/>
              </a:lnSpc>
            </a:pPr>
            <a:r>
              <a:rPr kumimoji="1" lang="en-US" altLang="zh-CN" sz="1600" dirty="0" err="1">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汇报</a:t>
            </a:r>
            <a:r>
              <a:rPr kumimoji="1" lang="zh-CN" altLang="en-US" sz="16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小组</a:t>
            </a:r>
            <a:r>
              <a:rPr kumimoji="1" lang="en-US" altLang="zh-CN" sz="16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：G02</a:t>
            </a:r>
            <a:endParaRPr kumimoji="1" lang="zh-CN" altLang="en-US" dirty="0"/>
          </a:p>
        </p:txBody>
      </p:sp>
      <p:sp>
        <p:nvSpPr>
          <p:cNvPr id="11" name="标题 1"/>
          <p:cNvSpPr txBox="1"/>
          <p:nvPr/>
        </p:nvSpPr>
        <p:spPr>
          <a:xfrm>
            <a:off x="1330088" y="5562401"/>
            <a:ext cx="1974014" cy="246221"/>
          </a:xfrm>
          <a:prstGeom prst="rect">
            <a:avLst/>
          </a:prstGeom>
          <a:noFill/>
          <a:ln>
            <a:noFill/>
          </a:ln>
        </p:spPr>
        <p:txBody>
          <a:bodyPr vert="horz" wrap="square" lIns="0" tIns="0" rIns="0" bIns="0" rtlCol="0" anchor="t"/>
          <a:lstStyle/>
          <a:p>
            <a:pPr algn="l">
              <a:lnSpc>
                <a:spcPct val="100000"/>
              </a:lnSpc>
            </a:pPr>
            <a:r>
              <a:rPr kumimoji="1" lang="en-US" altLang="zh-CN" sz="16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时间：2024.12.03</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35884" r="35884"/>
          <a:stretch>
            <a:fillRect/>
          </a:stretch>
        </p:blipFill>
        <p:spPr>
          <a:xfrm>
            <a:off x="5943600" y="1"/>
            <a:ext cx="1936148" cy="6858000"/>
          </a:xfrm>
          <a:custGeom>
            <a:avLst/>
            <a:gdLst/>
            <a:ahLst/>
            <a:cxnLst/>
            <a:rect l="l" t="t" r="r" b="b"/>
            <a:pathLst>
              <a:path w="1936148" h="6858000">
                <a:moveTo>
                  <a:pt x="0" y="0"/>
                </a:moveTo>
                <a:lnTo>
                  <a:pt x="1936148" y="0"/>
                </a:lnTo>
                <a:lnTo>
                  <a:pt x="1936148" y="6858000"/>
                </a:lnTo>
                <a:lnTo>
                  <a:pt x="0" y="6858000"/>
                </a:lnTo>
                <a:lnTo>
                  <a:pt x="0" y="0"/>
                </a:lnTo>
                <a:close/>
              </a:path>
            </a:pathLst>
          </a:custGeom>
          <a:noFill/>
          <a:ln>
            <a:noFill/>
          </a:ln>
        </p:spPr>
      </p:pic>
      <p:pic>
        <p:nvPicPr>
          <p:cNvPr id="3" name="图片 2"/>
          <p:cNvPicPr>
            <a:picLocks noChangeAspect="1"/>
          </p:cNvPicPr>
          <p:nvPr/>
        </p:nvPicPr>
        <p:blipFill>
          <a:blip r:embed="rId2"/>
          <a:srcRect l="34916" r="34916"/>
          <a:stretch>
            <a:fillRect/>
          </a:stretch>
        </p:blipFill>
        <p:spPr>
          <a:xfrm>
            <a:off x="8004927" y="1"/>
            <a:ext cx="2030946" cy="2246814"/>
          </a:xfrm>
          <a:custGeom>
            <a:avLst/>
            <a:gdLst/>
            <a:ahLst/>
            <a:cxnLst/>
            <a:rect l="l" t="t" r="r" b="b"/>
            <a:pathLst>
              <a:path w="2030946" h="2246814">
                <a:moveTo>
                  <a:pt x="0" y="0"/>
                </a:moveTo>
                <a:lnTo>
                  <a:pt x="2030946" y="0"/>
                </a:lnTo>
                <a:lnTo>
                  <a:pt x="2030946" y="2246814"/>
                </a:lnTo>
                <a:lnTo>
                  <a:pt x="0" y="2246814"/>
                </a:lnTo>
                <a:lnTo>
                  <a:pt x="0" y="0"/>
                </a:lnTo>
                <a:close/>
              </a:path>
            </a:pathLst>
          </a:custGeom>
          <a:noFill/>
          <a:ln>
            <a:noFill/>
          </a:ln>
        </p:spPr>
      </p:pic>
      <p:pic>
        <p:nvPicPr>
          <p:cNvPr id="4" name="图片 3"/>
          <p:cNvPicPr>
            <a:picLocks noChangeAspect="1"/>
          </p:cNvPicPr>
          <p:nvPr/>
        </p:nvPicPr>
        <p:blipFill>
          <a:blip r:embed="rId3"/>
          <a:srcRect l="19632" r="19632"/>
          <a:stretch>
            <a:fillRect/>
          </a:stretch>
        </p:blipFill>
        <p:spPr>
          <a:xfrm>
            <a:off x="10161054" y="1"/>
            <a:ext cx="2030946" cy="3343899"/>
          </a:xfrm>
          <a:custGeom>
            <a:avLst/>
            <a:gdLst/>
            <a:ahLst/>
            <a:cxnLst/>
            <a:rect l="l" t="t" r="r" b="b"/>
            <a:pathLst>
              <a:path w="2030946" h="3343899">
                <a:moveTo>
                  <a:pt x="0" y="0"/>
                </a:moveTo>
                <a:lnTo>
                  <a:pt x="2030946" y="0"/>
                </a:lnTo>
                <a:lnTo>
                  <a:pt x="2030946" y="3343899"/>
                </a:lnTo>
                <a:lnTo>
                  <a:pt x="0" y="3343899"/>
                </a:lnTo>
                <a:lnTo>
                  <a:pt x="0" y="0"/>
                </a:lnTo>
                <a:close/>
              </a:path>
            </a:pathLst>
          </a:custGeom>
          <a:noFill/>
          <a:ln>
            <a:noFill/>
          </a:ln>
        </p:spPr>
      </p:pic>
      <p:pic>
        <p:nvPicPr>
          <p:cNvPr id="5" name="图片 4"/>
          <p:cNvPicPr>
            <a:picLocks noChangeAspect="1"/>
          </p:cNvPicPr>
          <p:nvPr/>
        </p:nvPicPr>
        <p:blipFill>
          <a:blip r:embed="rId4"/>
          <a:srcRect l="26823" r="26823"/>
          <a:stretch>
            <a:fillRect/>
          </a:stretch>
        </p:blipFill>
        <p:spPr>
          <a:xfrm>
            <a:off x="8004927" y="2476600"/>
            <a:ext cx="2030946" cy="4381401"/>
          </a:xfrm>
          <a:custGeom>
            <a:avLst/>
            <a:gdLst/>
            <a:ahLst/>
            <a:cxnLst/>
            <a:rect l="l" t="t" r="r" b="b"/>
            <a:pathLst>
              <a:path w="2030946" h="4381401">
                <a:moveTo>
                  <a:pt x="0" y="0"/>
                </a:moveTo>
                <a:lnTo>
                  <a:pt x="2030946" y="0"/>
                </a:lnTo>
                <a:lnTo>
                  <a:pt x="2030946" y="4381401"/>
                </a:lnTo>
                <a:lnTo>
                  <a:pt x="0" y="4381401"/>
                </a:lnTo>
                <a:lnTo>
                  <a:pt x="0" y="0"/>
                </a:lnTo>
                <a:close/>
              </a:path>
            </a:pathLst>
          </a:custGeom>
          <a:noFill/>
          <a:ln>
            <a:noFill/>
          </a:ln>
        </p:spPr>
      </p:pic>
      <p:pic>
        <p:nvPicPr>
          <p:cNvPr id="6" name="图片 5"/>
          <p:cNvPicPr>
            <a:picLocks noChangeAspect="1"/>
          </p:cNvPicPr>
          <p:nvPr/>
        </p:nvPicPr>
        <p:blipFill>
          <a:blip r:embed="rId5"/>
          <a:srcRect l="18657" r="18657"/>
          <a:stretch>
            <a:fillRect/>
          </a:stretch>
        </p:blipFill>
        <p:spPr>
          <a:xfrm>
            <a:off x="10158847" y="3618170"/>
            <a:ext cx="2030946" cy="3239829"/>
          </a:xfrm>
          <a:custGeom>
            <a:avLst/>
            <a:gdLst/>
            <a:ahLst/>
            <a:cxnLst/>
            <a:rect l="l" t="t" r="r" b="b"/>
            <a:pathLst>
              <a:path w="2030946" h="3239829">
                <a:moveTo>
                  <a:pt x="0" y="0"/>
                </a:moveTo>
                <a:lnTo>
                  <a:pt x="2030946" y="0"/>
                </a:lnTo>
                <a:lnTo>
                  <a:pt x="2030946" y="3239829"/>
                </a:lnTo>
                <a:lnTo>
                  <a:pt x="0" y="3239829"/>
                </a:lnTo>
                <a:lnTo>
                  <a:pt x="0" y="0"/>
                </a:lnTo>
                <a:close/>
              </a:path>
            </a:pathLst>
          </a:custGeom>
          <a:noFill/>
          <a:ln>
            <a:noFill/>
          </a:ln>
        </p:spPr>
      </p:pic>
      <p:sp>
        <p:nvSpPr>
          <p:cNvPr id="7" name="标题 1"/>
          <p:cNvSpPr txBox="1"/>
          <p:nvPr/>
        </p:nvSpPr>
        <p:spPr>
          <a:xfrm>
            <a:off x="673100" y="1932899"/>
            <a:ext cx="4946650" cy="1826301"/>
          </a:xfrm>
          <a:prstGeom prst="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18640" y="1677306"/>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a:off x="5164559" y="5447694"/>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7075" y="2313305"/>
            <a:ext cx="5514975" cy="1304925"/>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结构化维护</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优点</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t>1.</a:t>
            </a:r>
            <a:r>
              <a:rPr kumimoji="1" lang="zh-CN" altLang="en-US" sz="1400"/>
              <a:t>提高了维护工作的透明度和可预测性。</a:t>
            </a:r>
            <a:endParaRPr kumimoji="1" lang="zh-CN" altLang="en-US" sz="1400"/>
          </a:p>
          <a:p>
            <a:pPr algn="l">
              <a:lnSpc>
                <a:spcPct val="150000"/>
              </a:lnSpc>
            </a:pPr>
            <a:r>
              <a:rPr kumimoji="1" lang="en-US" altLang="zh-CN" sz="1400"/>
              <a:t>2.</a:t>
            </a:r>
            <a:r>
              <a:rPr kumimoji="1" lang="zh-CN" altLang="en-US" sz="1400"/>
              <a:t>减少了错误发生的可能性，因为每个步骤都被仔细检查过。</a:t>
            </a:r>
            <a:endParaRPr kumimoji="1" lang="zh-CN" altLang="en-US" sz="1400"/>
          </a:p>
          <a:p>
            <a:pPr algn="l">
              <a:lnSpc>
                <a:spcPct val="150000"/>
              </a:lnSpc>
            </a:pPr>
            <a:r>
              <a:rPr kumimoji="1" lang="en-US" altLang="zh-CN" sz="1400"/>
              <a:t>3.</a:t>
            </a:r>
            <a:r>
              <a:rPr kumimoji="1" lang="zh-CN" altLang="en-US" sz="1400"/>
              <a:t>便于后续审计和合规性检查。</a:t>
            </a:r>
            <a:endParaRPr kumimoji="1" lang="zh-CN" altLang="en-US" sz="1400"/>
          </a:p>
        </p:txBody>
      </p:sp>
      <p:sp>
        <p:nvSpPr>
          <p:cNvPr id="11" name="标题 1"/>
          <p:cNvSpPr txBox="1"/>
          <p:nvPr/>
        </p:nvSpPr>
        <p:spPr>
          <a:xfrm>
            <a:off x="673100" y="4138930"/>
            <a:ext cx="5269865" cy="1309370"/>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结构化维护</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缺点</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t>1.</a:t>
            </a:r>
            <a:r>
              <a:rPr kumimoji="1" lang="zh-CN" altLang="en-US" sz="1400"/>
              <a:t>高成本和资源消耗</a:t>
            </a:r>
            <a:endParaRPr kumimoji="1" lang="zh-CN" altLang="en-US" sz="1400"/>
          </a:p>
          <a:p>
            <a:pPr algn="l">
              <a:lnSpc>
                <a:spcPct val="150000"/>
              </a:lnSpc>
            </a:pPr>
            <a:r>
              <a:rPr kumimoji="1" lang="en-US" altLang="zh-CN" sz="1400"/>
              <a:t>2.</a:t>
            </a:r>
            <a:r>
              <a:rPr kumimoji="1" lang="zh-CN" altLang="en-US" sz="1400"/>
              <a:t>灵活性不足：严格的流程</a:t>
            </a:r>
            <a:endParaRPr kumimoji="1" lang="zh-CN" altLang="en-US" sz="1400"/>
          </a:p>
          <a:p>
            <a:pPr algn="l">
              <a:lnSpc>
                <a:spcPct val="150000"/>
              </a:lnSpc>
            </a:pPr>
            <a:r>
              <a:rPr kumimoji="1" lang="en-US" altLang="zh-CN" sz="1400"/>
              <a:t>3.</a:t>
            </a:r>
            <a:r>
              <a:rPr kumimoji="1" lang="zh-CN" altLang="en-US" sz="1400"/>
              <a:t>冗余、过多重复操作</a:t>
            </a:r>
            <a:endParaRPr kumimoji="1" lang="zh-CN" altLang="en-US" sz="1400"/>
          </a:p>
        </p:txBody>
      </p:sp>
      <p:sp>
        <p:nvSpPr>
          <p:cNvPr id="12"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结构化维护与非结构化维护</a:t>
            </a:r>
            <a:endParaRPr kumimoji="1" lang="zh-CN" altLang="en-US"/>
          </a:p>
        </p:txBody>
      </p:sp>
      <p:sp>
        <p:nvSpPr>
          <p:cNvPr id="14"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62475" y="52211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问题</a:t>
            </a: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2</a:t>
            </a:r>
            <a:r>
              <a:rPr kumimoji="1" lang="zh-CN" altLang="en-US"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sym typeface="+mn-ea"/>
              </a:rPr>
              <a:t>：结构化维护和非结构化维护所适用的场景</a:t>
            </a:r>
            <a:endParaRPr kumimoji="1" lang="zh-CN" altLang="en-US"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8"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 name="文本框 1"/>
          <p:cNvSpPr txBox="1"/>
          <p:nvPr/>
        </p:nvSpPr>
        <p:spPr>
          <a:xfrm>
            <a:off x="879475" y="1913255"/>
            <a:ext cx="6869430" cy="4523105"/>
          </a:xfrm>
          <a:prstGeom prst="rect">
            <a:avLst/>
          </a:prstGeom>
          <a:noFill/>
        </p:spPr>
        <p:txBody>
          <a:bodyPr wrap="square" rtlCol="0">
            <a:spAutoFit/>
          </a:bodyPr>
          <a:p>
            <a:endParaRPr lang="zh-CN" altLang="en-US" sz="2400"/>
          </a:p>
          <a:p>
            <a:r>
              <a:rPr lang="zh-CN" altLang="en-US" sz="2400"/>
              <a:t>非结构化维护适用场景：</a:t>
            </a:r>
            <a:endParaRPr lang="en-US" altLang="zh-CN" sz="2400"/>
          </a:p>
          <a:p>
            <a:r>
              <a:rPr lang="zh-CN" altLang="en-US" sz="2400"/>
              <a:t>小型或初创企业的内部工具和应用程序。</a:t>
            </a:r>
            <a:endParaRPr lang="zh-CN" altLang="en-US" sz="2400"/>
          </a:p>
          <a:p>
            <a:r>
              <a:rPr lang="zh-CN" altLang="en-US" sz="2400"/>
              <a:t>实验性质的项目，探索新技术或方法。</a:t>
            </a:r>
            <a:endParaRPr lang="zh-CN" altLang="en-US" sz="2400"/>
          </a:p>
          <a:p>
            <a:r>
              <a:rPr lang="zh-CN" altLang="en-US" sz="2400"/>
              <a:t>需要快速原型设计和试验的环境中。</a:t>
            </a:r>
            <a:endParaRPr lang="zh-CN" altLang="en-US" sz="2400"/>
          </a:p>
          <a:p>
            <a:endParaRPr lang="zh-CN" altLang="en-US" sz="2400"/>
          </a:p>
          <a:p>
            <a:endParaRPr lang="zh-CN" altLang="en-US" sz="2400"/>
          </a:p>
          <a:p>
            <a:r>
              <a:rPr lang="zh-CN" altLang="en-US" sz="2400"/>
              <a:t>结构化维护</a:t>
            </a:r>
            <a:r>
              <a:rPr lang="zh-CN" altLang="en-US" sz="2400">
                <a:sym typeface="+mn-ea"/>
              </a:rPr>
              <a:t>适用场景：</a:t>
            </a:r>
            <a:endParaRPr lang="zh-CN" altLang="en-US" sz="2400">
              <a:sym typeface="+mn-ea"/>
            </a:endParaRPr>
          </a:p>
          <a:p>
            <a:r>
              <a:rPr lang="zh-CN" altLang="en-US" sz="2400"/>
              <a:t>大型复杂系统或关键业务应用，需要确保高可靠性。</a:t>
            </a:r>
            <a:endParaRPr lang="zh-CN" altLang="en-US" sz="2400"/>
          </a:p>
          <a:p>
            <a:r>
              <a:rPr lang="zh-CN" altLang="en-US" sz="2400"/>
              <a:t>需要遵守严格法规要求的行业，如金融、医疗等。</a:t>
            </a:r>
            <a:endParaRPr lang="zh-CN" altLang="en-US" sz="2400"/>
          </a:p>
          <a:p>
            <a:pPr marL="457200" lvl="1" indent="457200"/>
            <a:endParaRPr lang="zh-CN"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strips(downLeft)">
                                      <p:cBhvr>
                                        <p:cTn id="7" dur="500"/>
                                        <p:tgtEl>
                                          <p:spTgt spid="2">
                                            <p:txEl>
                                              <p:pRg st="1" end="1"/>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strips(downLeft)">
                                      <p:cBhvr>
                                        <p:cTn id="10" dur="500"/>
                                        <p:tgtEl>
                                          <p:spTgt spid="2">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strips(downLeft)">
                                      <p:cBhvr>
                                        <p:cTn id="13" dur="500"/>
                                        <p:tgtEl>
                                          <p:spTgt spid="2">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strips(downLeft)">
                                      <p:cBhvr>
                                        <p:cTn id="16" dur="500"/>
                                        <p:tgtEl>
                                          <p:spTgt spid="2">
                                            <p:txEl>
                                              <p:pRg st="4" end="4"/>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Effect transition="in" filter="strips(downLeft)">
                                      <p:cBhvr>
                                        <p:cTn id="19" dur="500"/>
                                        <p:tgtEl>
                                          <p:spTgt spid="2">
                                            <p:txEl>
                                              <p:pRg st="7" end="7"/>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2">
                                            <p:txEl>
                                              <p:pRg st="8" end="8"/>
                                            </p:txEl>
                                          </p:spTgt>
                                        </p:tgtEl>
                                        <p:attrNameLst>
                                          <p:attrName>style.visibility</p:attrName>
                                        </p:attrNameLst>
                                      </p:cBhvr>
                                      <p:to>
                                        <p:strVal val="visible"/>
                                      </p:to>
                                    </p:set>
                                    <p:animEffect transition="in" filter="strips(downLeft)">
                                      <p:cBhvr>
                                        <p:cTn id="22" dur="500"/>
                                        <p:tgtEl>
                                          <p:spTgt spid="2">
                                            <p:txEl>
                                              <p:pRg st="8" end="8"/>
                                            </p:txEl>
                                          </p:spTgt>
                                        </p:tgtEl>
                                      </p:cBhvr>
                                    </p:animEffect>
                                  </p:childTnLst>
                                </p:cTn>
                              </p:par>
                              <p:par>
                                <p:cTn id="23" presetID="18" presetClass="entr" presetSubtype="12"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animEffect transition="in" filter="strips(downLeft)">
                                      <p:cBhvr>
                                        <p:cTn id="25"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6887" r="6887"/>
          <a:stretch>
            <a:fillRect/>
          </a:stretch>
        </p:blipFill>
        <p:spPr>
          <a:xfrm>
            <a:off x="-1643091" y="1273969"/>
            <a:ext cx="4027476" cy="4670806"/>
          </a:xfrm>
          <a:custGeom>
            <a:avLst/>
            <a:gdLst/>
            <a:ahLst/>
            <a:cxnLst/>
            <a:rect l="l" t="t" r="r" b="b"/>
            <a:pathLst>
              <a:path w="4027476" h="4670806">
                <a:moveTo>
                  <a:pt x="1692073" y="0"/>
                </a:moveTo>
                <a:cubicBezTo>
                  <a:pt x="2981880" y="0"/>
                  <a:pt x="4027476" y="1045596"/>
                  <a:pt x="4027476" y="2335403"/>
                </a:cubicBezTo>
                <a:cubicBezTo>
                  <a:pt x="4027476" y="3625210"/>
                  <a:pt x="2981880" y="4670806"/>
                  <a:pt x="1692073" y="4670806"/>
                </a:cubicBezTo>
                <a:cubicBezTo>
                  <a:pt x="1047169" y="4670806"/>
                  <a:pt x="463318" y="4409407"/>
                  <a:pt x="40693" y="3986782"/>
                </a:cubicBezTo>
                <a:lnTo>
                  <a:pt x="0" y="3942008"/>
                </a:lnTo>
                <a:lnTo>
                  <a:pt x="0" y="728798"/>
                </a:lnTo>
                <a:lnTo>
                  <a:pt x="40693" y="684024"/>
                </a:lnTo>
                <a:cubicBezTo>
                  <a:pt x="463318" y="261399"/>
                  <a:pt x="1047169" y="0"/>
                  <a:pt x="1692073" y="0"/>
                </a:cubicBezTo>
                <a:close/>
                <a:moveTo>
                  <a:pt x="1654706" y="737988"/>
                </a:moveTo>
                <a:cubicBezTo>
                  <a:pt x="772478" y="737988"/>
                  <a:pt x="57291" y="1453175"/>
                  <a:pt x="57291" y="2335403"/>
                </a:cubicBezTo>
                <a:cubicBezTo>
                  <a:pt x="57291" y="3217631"/>
                  <a:pt x="772478" y="3932818"/>
                  <a:pt x="1654706" y="3932818"/>
                </a:cubicBezTo>
                <a:cubicBezTo>
                  <a:pt x="2536934" y="3932818"/>
                  <a:pt x="3252123" y="3217631"/>
                  <a:pt x="3252123" y="2335403"/>
                </a:cubicBezTo>
                <a:cubicBezTo>
                  <a:pt x="3252123" y="1453175"/>
                  <a:pt x="2536934" y="737988"/>
                  <a:pt x="1654706" y="737988"/>
                </a:cubicBezTo>
                <a:close/>
              </a:path>
            </a:pathLst>
          </a:custGeom>
          <a:noFill/>
          <a:ln>
            <a:noFill/>
          </a:ln>
        </p:spPr>
      </p:pic>
      <p:sp>
        <p:nvSpPr>
          <p:cNvPr id="3" name="标题 1"/>
          <p:cNvSpPr txBox="1"/>
          <p:nvPr/>
        </p:nvSpPr>
        <p:spPr>
          <a:xfrm>
            <a:off x="-1886674" y="1722699"/>
            <a:ext cx="3773348" cy="3773346"/>
          </a:xfrm>
          <a:prstGeom prst="donut">
            <a:avLst>
              <a:gd name="adj" fmla="val 14495"/>
            </a:avLst>
          </a:prstGeom>
          <a:noFill/>
          <a:ln w="254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009175" y="1493520"/>
            <a:ext cx="7604809" cy="212792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软件维护的费用随着软件数量的增多和使用寿命的延长而持续上升。</a:t>
            </a:r>
            <a:endParaRPr kumimoji="1" lang="zh-CN" altLang="en-US"/>
          </a:p>
        </p:txBody>
      </p:sp>
      <p:sp>
        <p:nvSpPr>
          <p:cNvPr id="5" name="标题 1"/>
          <p:cNvSpPr txBox="1"/>
          <p:nvPr/>
        </p:nvSpPr>
        <p:spPr>
          <a:xfrm>
            <a:off x="3009175" y="3862503"/>
            <a:ext cx="7604809" cy="212792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维护的代价不仅包括直接的费用，还包括无形的代价，如</a:t>
            </a:r>
            <a:endPar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用户不满</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：看来合理的有关改错或修改的要求不能及时满足时将引起用户不满</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引入潜伏的错误</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：在维护时，在软件中引入了潜伏的错误，从而降低了软件的质量</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开发过程中的混乱</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：软件工程师调去从事维护工作时，将在开发过程中造成混乱</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生产率下降</a:t>
            </a:r>
            <a:r>
              <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：单位时间内完成的任务数量减少。</a:t>
            </a:r>
            <a:endParaRPr kumimoji="1" lang="zh-CN" altLang="en-US" sz="140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6"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维护的代价高昂</a:t>
            </a:r>
            <a:endParaRPr kumimoji="1" lang="zh-CN" altLang="en-US"/>
          </a:p>
        </p:txBody>
      </p:sp>
      <p:sp>
        <p:nvSpPr>
          <p:cNvPr id="8"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81692" y="1430680"/>
            <a:ext cx="10395908" cy="4474820"/>
          </a:xfrm>
          <a:prstGeom prst="roundRect">
            <a:avLst>
              <a:gd name="adj" fmla="val 6600"/>
            </a:avLst>
          </a:prstGeom>
          <a:solidFill>
            <a:schemeClr val="bg1"/>
          </a:solidFill>
          <a:ln w="12043" cap="sq">
            <a:gradFill>
              <a:gsLst>
                <a:gs pos="0">
                  <a:schemeClr val="accent1">
                    <a:lumMod val="20000"/>
                    <a:lumOff val="80000"/>
                  </a:schemeClr>
                </a:gs>
                <a:gs pos="100000">
                  <a:schemeClr val="accent1"/>
                </a:gs>
              </a:gsLst>
              <a:lin ang="2700000" scaled="0"/>
            </a:gradFill>
            <a:miter/>
          </a:ln>
          <a:effectLst>
            <a:outerShdw blurRad="50800" dist="38100" dir="8100000" algn="tr" rotWithShape="0">
              <a:schemeClr val="accent1">
                <a:lumMod val="75000"/>
                <a:alpha val="20000"/>
              </a:schemeClr>
            </a:outerShdw>
          </a:effectLst>
        </p:spPr>
        <p:txBody>
          <a:bodyPr vert="horz" wrap="square" lIns="86713" tIns="43356" rIns="86713" bIns="43356" rtlCol="0" anchor="ctr"/>
          <a:lstStyle/>
          <a:p>
            <a:pPr algn="ctr">
              <a:lnSpc>
                <a:spcPct val="100000"/>
              </a:lnSpc>
            </a:pPr>
            <a:endParaRPr kumimoji="1" lang="zh-CN" altLang="en-US"/>
          </a:p>
        </p:txBody>
      </p:sp>
      <p:sp>
        <p:nvSpPr>
          <p:cNvPr id="3" name="标题 1"/>
          <p:cNvSpPr txBox="1"/>
          <p:nvPr/>
        </p:nvSpPr>
        <p:spPr>
          <a:xfrm>
            <a:off x="1340486" y="2485648"/>
            <a:ext cx="9478321" cy="3084572"/>
          </a:xfrm>
          <a:prstGeom prst="rect">
            <a:avLst/>
          </a:prstGeom>
          <a:noFill/>
          <a:ln>
            <a:noFill/>
          </a:ln>
          <a:effectLst/>
        </p:spPr>
        <p:txBody>
          <a:bodyPr vert="horz" wrap="square" lIns="0" tIns="0" rIns="0" bIns="0" rtlCol="0" anchor="t"/>
          <a:lstStyle/>
          <a:p>
            <a:pPr algn="just">
              <a:lnSpc>
                <a:spcPct val="150000"/>
              </a:lnSpc>
            </a:pPr>
            <a:r>
              <a:rPr kumimoji="1" lang="zh-CN" altLang="en-US"/>
              <a:t>理解别人写的程序非常困难</a:t>
            </a:r>
            <a:endParaRPr kumimoji="1" lang="zh-CN" altLang="en-US"/>
          </a:p>
          <a:p>
            <a:pPr algn="just">
              <a:lnSpc>
                <a:spcPct val="150000"/>
              </a:lnSpc>
            </a:pPr>
            <a:r>
              <a:rPr kumimoji="1" lang="zh-CN" altLang="en-US"/>
              <a:t>维护的软件往往没有合格的文档，或者文档材料显著不足</a:t>
            </a:r>
            <a:endParaRPr kumimoji="1" lang="zh-CN" altLang="en-US"/>
          </a:p>
          <a:p>
            <a:pPr algn="just">
              <a:lnSpc>
                <a:spcPct val="150000"/>
              </a:lnSpc>
            </a:pPr>
            <a:r>
              <a:rPr kumimoji="1" lang="zh-CN" altLang="en-US"/>
              <a:t>要求对软件进行维护时，不能指望由开发人员给我们仔细说明软件</a:t>
            </a:r>
            <a:endParaRPr kumimoji="1" lang="zh-CN" altLang="en-US"/>
          </a:p>
          <a:p>
            <a:pPr algn="just">
              <a:lnSpc>
                <a:spcPct val="150000"/>
              </a:lnSpc>
            </a:pPr>
            <a:r>
              <a:rPr kumimoji="1" lang="zh-CN" altLang="en-US"/>
              <a:t>绝大多数软件在设计时没有考虑将来的修改</a:t>
            </a:r>
            <a:endParaRPr kumimoji="1" lang="zh-CN" altLang="en-US"/>
          </a:p>
          <a:p>
            <a:pPr algn="just">
              <a:lnSpc>
                <a:spcPct val="150000"/>
              </a:lnSpc>
            </a:pPr>
            <a:r>
              <a:rPr kumimoji="1" lang="zh-CN" altLang="en-US"/>
              <a:t>软件维护不是一项吸引人的工作</a:t>
            </a:r>
            <a:endParaRPr kumimoji="1" lang="zh-CN" altLang="en-US"/>
          </a:p>
        </p:txBody>
      </p:sp>
      <p:sp>
        <p:nvSpPr>
          <p:cNvPr id="4" name="标题 1"/>
          <p:cNvSpPr txBox="1"/>
          <p:nvPr/>
        </p:nvSpPr>
        <p:spPr>
          <a:xfrm flipH="1">
            <a:off x="1340487" y="2419589"/>
            <a:ext cx="3986494" cy="21600"/>
          </a:xfrm>
          <a:custGeom>
            <a:avLst/>
            <a:gdLst>
              <a:gd name="connsiteX0" fmla="*/ 6096000 w 6096000"/>
              <a:gd name="connsiteY0" fmla="*/ 0 h 72000"/>
              <a:gd name="connsiteX1" fmla="*/ 0 w 6096000"/>
              <a:gd name="connsiteY1" fmla="*/ 0 h 72000"/>
              <a:gd name="connsiteX2" fmla="*/ 0 w 6096000"/>
              <a:gd name="connsiteY2" fmla="*/ 72000 h 72000"/>
              <a:gd name="connsiteX3" fmla="*/ 6096000 w 6096000"/>
              <a:gd name="connsiteY3" fmla="*/ 72000 h 72000"/>
            </a:gdLst>
            <a:ahLst/>
            <a:cxnLst/>
            <a:rect l="l" t="t" r="r" b="b"/>
            <a:pathLst>
              <a:path w="6096000" h="72000">
                <a:moveTo>
                  <a:pt x="6096000" y="0"/>
                </a:moveTo>
                <a:lnTo>
                  <a:pt x="0" y="0"/>
                </a:lnTo>
                <a:lnTo>
                  <a:pt x="0" y="72000"/>
                </a:lnTo>
                <a:lnTo>
                  <a:pt x="6096000" y="72000"/>
                </a:lnTo>
                <a:close/>
              </a:path>
            </a:pathLst>
          </a:custGeom>
          <a:solidFill>
            <a:schemeClr val="accent1"/>
          </a:solidFill>
          <a:ln w="1905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1340487" y="1886262"/>
            <a:ext cx="432000" cy="432000"/>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accent1"/>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6"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维护的问题很多</a:t>
            </a:r>
            <a:endParaRPr kumimoji="1" lang="zh-CN" altLang="en-US"/>
          </a:p>
        </p:txBody>
      </p:sp>
      <p:sp>
        <p:nvSpPr>
          <p:cNvPr id="8"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860884" y="2227617"/>
            <a:ext cx="8382000" cy="3355035"/>
          </a:xfrm>
          <a:prstGeom prst="roundRect">
            <a:avLst>
              <a:gd name="adj" fmla="val 706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5143166" y="1275348"/>
            <a:ext cx="1892968" cy="1892968"/>
          </a:xfrm>
          <a:prstGeom prst="ellipse">
            <a:avLst/>
          </a:prstGeom>
          <a:solidFill>
            <a:schemeClr val="accent1">
              <a:lumMod val="20000"/>
              <a:lumOff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275513" y="1407695"/>
            <a:ext cx="1628274" cy="1628274"/>
          </a:xfrm>
          <a:prstGeom prst="ellipse">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359734" y="1491916"/>
            <a:ext cx="1459832" cy="1459832"/>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803076" y="1970944"/>
            <a:ext cx="573149" cy="501777"/>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2265276" y="3360821"/>
            <a:ext cx="7648744" cy="2023979"/>
          </a:xfrm>
          <a:prstGeom prst="rect">
            <a:avLst/>
          </a:prstGeom>
          <a:noFill/>
          <a:ln cap="sq">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维护工作量模型：M=P+K*exp(c- d)，其中M是维护用的总工作量，P是生产性工作量，K是经验常数，c是复杂程度</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（非结构化设计和缺少文档都会增加复杂程度）</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，d是维护人员对软件的熟悉程度。</a:t>
            </a:r>
            <a:endParaRPr kumimoji="1" lang="zh-CN" altLang="en-US"/>
          </a:p>
        </p:txBody>
      </p:sp>
      <p:sp>
        <p:nvSpPr>
          <p:cNvPr id="8" name="标题 1"/>
          <p:cNvSpPr txBox="1"/>
          <p:nvPr/>
        </p:nvSpPr>
        <p:spPr>
          <a:xfrm>
            <a:off x="9585654" y="4832684"/>
            <a:ext cx="657230" cy="529390"/>
          </a:xfrm>
          <a:prstGeom prst="rect">
            <a:avLst/>
          </a:prstGeom>
          <a:noFill/>
          <a:ln>
            <a:noFill/>
          </a:ln>
        </p:spPr>
        <p:txBody>
          <a:bodyPr vert="horz" wrap="square" lIns="0" tIns="0" rIns="0" bIns="0" rtlCol="0" anchor="t"/>
          <a:lstStyle/>
          <a:p>
            <a:pPr algn="ctr">
              <a:lnSpc>
                <a:spcPct val="130000"/>
              </a:lnSpc>
            </a:pPr>
            <a:r>
              <a:rPr kumimoji="1" lang="en-US" altLang="zh-CN" sz="6000">
                <a:ln w="12700">
                  <a:solidFill>
                    <a:srgbClr val="0068BF">
                      <a:alpha val="100000"/>
                    </a:srgbClr>
                  </a:solid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a:p>
        </p:txBody>
      </p:sp>
      <p:sp>
        <p:nvSpPr>
          <p:cNvPr id="9" name="标题 1"/>
          <p:cNvSpPr txBox="1"/>
          <p:nvPr/>
        </p:nvSpPr>
        <p:spPr>
          <a:xfrm>
            <a:off x="4892797" y="1632816"/>
            <a:ext cx="184196" cy="184196"/>
          </a:xfrm>
          <a:prstGeom prst="ellipse">
            <a:avLst/>
          </a:prstGeom>
          <a:solidFill>
            <a:schemeClr val="accent1">
              <a:lumMod val="20000"/>
              <a:lumOff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156586" y="2484870"/>
            <a:ext cx="301733" cy="301733"/>
          </a:xfrm>
          <a:prstGeom prst="ellipse">
            <a:avLst/>
          </a:prstGeom>
          <a:solidFill>
            <a:schemeClr val="accent1">
              <a:lumMod val="40000"/>
              <a:lumOff val="6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维护工作量模型</a:t>
            </a:r>
            <a:endParaRPr kumimoji="1" lang="zh-CN" altLang="en-US"/>
          </a:p>
        </p:txBody>
      </p:sp>
      <p:sp>
        <p:nvSpPr>
          <p:cNvPr id="13"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标题 1"/>
          <p:cNvCxnSpPr/>
          <p:nvPr/>
        </p:nvCxnSpPr>
        <p:spPr>
          <a:xfrm>
            <a:off x="5651212" y="5103654"/>
            <a:ext cx="889576" cy="0"/>
          </a:xfrm>
          <a:prstGeom prst="line">
            <a:avLst/>
          </a:prstGeom>
          <a:noFill/>
          <a:ln w="12700" cap="rnd">
            <a:solidFill>
              <a:schemeClr val="bg1"/>
            </a:solidFill>
            <a:miter/>
          </a:ln>
        </p:spPr>
      </p:cxnSp>
      <p:sp>
        <p:nvSpPr>
          <p:cNvPr id="5"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23105" y="52338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例题</a:t>
            </a:r>
            <a:r>
              <a:rPr kumimoji="1" lang="en-US" altLang="zh-CN"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 </a:t>
            </a:r>
            <a:r>
              <a:rPr kumimoji="1" lang="zh-CN" altLang="en-US"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a:t>
            </a: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a:p>
            <a:pPr algn="l">
              <a:lnSpc>
                <a:spcPct val="110000"/>
              </a:lnSpc>
            </a:pP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p:txBody>
      </p:sp>
      <p:sp>
        <p:nvSpPr>
          <p:cNvPr id="7"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文本框 8"/>
          <p:cNvSpPr txBox="1"/>
          <p:nvPr/>
        </p:nvSpPr>
        <p:spPr>
          <a:xfrm>
            <a:off x="774065" y="1278255"/>
            <a:ext cx="9135745" cy="2861310"/>
          </a:xfrm>
          <a:prstGeom prst="rect">
            <a:avLst/>
          </a:prstGeom>
          <a:noFill/>
        </p:spPr>
        <p:txBody>
          <a:bodyPr wrap="square" rtlCol="0">
            <a:spAutoFit/>
          </a:bodyPr>
          <a:p>
            <a:r>
              <a:rPr lang="zh-CN" altLang="en-US"/>
              <a:t>某软件团队正在维护一个现有的应用程序。根据历史数据和经验，他们定义了以下参数：</a:t>
            </a:r>
            <a:endParaRPr lang="zh-CN" altLang="en-US"/>
          </a:p>
          <a:p>
            <a:endParaRPr lang="en-US" altLang="zh-CN"/>
          </a:p>
          <a:p>
            <a:r>
              <a:rPr kumimoji="1" lang="en-US" altLang="zh-CN">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M=P+K*exp(c- d)</a:t>
            </a:r>
            <a:endParaRPr kumimoji="1" lang="en-US" altLang="zh-CN">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endParaRPr>
          </a:p>
          <a:p>
            <a:endParaRPr lang="en-US" altLang="zh-CN"/>
          </a:p>
          <a:p>
            <a:r>
              <a:rPr lang="zh-CN" altLang="en-US"/>
              <a:t>生产性工作量</a:t>
            </a:r>
            <a:r>
              <a:rPr lang="en-US" altLang="zh-CN"/>
              <a:t>       P=80 </a:t>
            </a:r>
            <a:r>
              <a:rPr lang="zh-CN" altLang="en-US"/>
              <a:t>小时</a:t>
            </a:r>
            <a:r>
              <a:rPr lang="en-US" altLang="zh-CN"/>
              <a:t>/</a:t>
            </a:r>
            <a:r>
              <a:rPr lang="zh-CN" altLang="en-US"/>
              <a:t>月。</a:t>
            </a:r>
            <a:endParaRPr lang="zh-CN" altLang="en-US"/>
          </a:p>
          <a:p>
            <a:r>
              <a:rPr lang="zh-CN" altLang="en-US"/>
              <a:t>经验常数</a:t>
            </a:r>
            <a:r>
              <a:rPr lang="en-US" altLang="zh-CN"/>
              <a:t>      K=30</a:t>
            </a:r>
            <a:r>
              <a:rPr lang="zh-CN" altLang="en-US"/>
              <a:t>，</a:t>
            </a:r>
            <a:endParaRPr lang="zh-CN" altLang="en-US"/>
          </a:p>
          <a:p>
            <a:r>
              <a:rPr lang="zh-CN" altLang="en-US"/>
              <a:t>当前系统的复杂程度</a:t>
            </a:r>
            <a:r>
              <a:rPr lang="en-US" altLang="zh-CN"/>
              <a:t>      c=0.7</a:t>
            </a:r>
            <a:r>
              <a:rPr lang="zh-CN" altLang="en-US"/>
              <a:t>。</a:t>
            </a:r>
            <a:endParaRPr lang="zh-CN" altLang="en-US"/>
          </a:p>
          <a:p>
            <a:r>
              <a:rPr lang="zh-CN" altLang="en-US"/>
              <a:t>维护人员对软件的熟悉程度</a:t>
            </a:r>
            <a:r>
              <a:rPr lang="en-US" altLang="zh-CN"/>
              <a:t>      d=0.5</a:t>
            </a:r>
            <a:endParaRPr lang="zh-CN" altLang="en-US"/>
          </a:p>
          <a:p>
            <a:endParaRPr lang="zh-CN" altLang="en-US"/>
          </a:p>
          <a:p>
            <a:r>
              <a:rPr lang="zh-CN" altLang="en-US"/>
              <a:t>请计算该软件在下一个月的预计总维护工作量</a:t>
            </a:r>
            <a:r>
              <a:rPr lang="en-US" altLang="zh-CN"/>
              <a:t> M</a:t>
            </a:r>
            <a:r>
              <a:rPr lang="zh-CN" altLang="en-US"/>
              <a:t>。</a:t>
            </a:r>
            <a:endParaRPr lang="zh-CN" altLang="en-US"/>
          </a:p>
        </p:txBody>
      </p:sp>
      <p:sp>
        <p:nvSpPr>
          <p:cNvPr id="2" name="文本框 1"/>
          <p:cNvSpPr txBox="1"/>
          <p:nvPr/>
        </p:nvSpPr>
        <p:spPr>
          <a:xfrm>
            <a:off x="866140" y="4606290"/>
            <a:ext cx="7567930" cy="645160"/>
          </a:xfrm>
          <a:prstGeom prst="rect">
            <a:avLst/>
          </a:prstGeom>
          <a:noFill/>
        </p:spPr>
        <p:txBody>
          <a:bodyPr wrap="square" rtlCol="0">
            <a:spAutoFit/>
          </a:bodyPr>
          <a:p>
            <a:r>
              <a:rPr lang="en-US" altLang="zh-CN">
                <a:sym typeface="+mn-ea"/>
              </a:rPr>
              <a:t>e^(0.2)</a:t>
            </a:r>
            <a:r>
              <a:rPr lang="zh-CN" altLang="en-US">
                <a:sym typeface="+mn-ea"/>
              </a:rPr>
              <a:t>约等于</a:t>
            </a:r>
            <a:r>
              <a:rPr lang="en-US" altLang="zh-CN">
                <a:sym typeface="+mn-ea"/>
              </a:rPr>
              <a:t>1.2214</a:t>
            </a:r>
            <a:endParaRPr lang="zh-CN" altLang="en-US"/>
          </a:p>
          <a:p>
            <a:r>
              <a:rPr lang="en-US" altLang="zh-CN">
                <a:sym typeface="+mn-ea"/>
              </a:rPr>
              <a:t>M=80+30</a:t>
            </a:r>
            <a:r>
              <a:rPr lang="en-US" altLang="en-US">
                <a:sym typeface="+mn-ea"/>
              </a:rPr>
              <a:t>×</a:t>
            </a:r>
            <a:r>
              <a:rPr lang="en-US" altLang="zh-CN">
                <a:sym typeface="+mn-ea"/>
              </a:rPr>
              <a:t>1.2214≈116.64</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strips(downLeft)">
                                      <p:cBhvr>
                                        <p:cTn id="7" dur="500"/>
                                        <p:tgtEl>
                                          <p:spTgt spid="2">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strips(downLeft)">
                                      <p:cBhvr>
                                        <p:cTn id="1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056185" cy="6858000"/>
          </a:xfrm>
          <a:prstGeom prst="rect">
            <a:avLst/>
          </a:prstGeom>
          <a:solidFill>
            <a:schemeClr val="tx2">
              <a:alpha val="15000"/>
            </a:schemeClr>
          </a:solidFill>
          <a:ln w="12700" cap="flat">
            <a:noFill/>
            <a:miter/>
          </a:ln>
        </p:spPr>
        <p:txBody>
          <a:bodyPr vert="horz" wrap="square" lIns="91440" tIns="93600" rIns="91440" bIns="45720" rtlCol="0" anchor="ctr"/>
          <a:lstStyle/>
          <a:p>
            <a:pPr algn="ctr">
              <a:lnSpc>
                <a:spcPct val="110000"/>
              </a:lnSpc>
            </a:pPr>
            <a:endParaRPr kumimoji="1" lang="zh-CN" altLang="en-US"/>
          </a:p>
        </p:txBody>
      </p:sp>
      <p:sp>
        <p:nvSpPr>
          <p:cNvPr id="3" name="标题 1"/>
          <p:cNvSpPr txBox="1"/>
          <p:nvPr/>
        </p:nvSpPr>
        <p:spPr>
          <a:xfrm>
            <a:off x="1" y="1028700"/>
            <a:ext cx="5251938" cy="2111696"/>
          </a:xfrm>
          <a:prstGeom prst="rect">
            <a:avLst/>
          </a:prstGeom>
          <a:solidFill>
            <a:schemeClr val="accent1">
              <a:lumMod val="75000"/>
            </a:schemeClr>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2743" y="-662064"/>
            <a:ext cx="3213327" cy="3583064"/>
          </a:xfrm>
          <a:prstGeom prst="rect">
            <a:avLst/>
          </a:prstGeom>
          <a:noFill/>
          <a:ln cap="sq">
            <a:noFill/>
          </a:ln>
        </p:spPr>
        <p:txBody>
          <a:bodyPr vert="horz" wrap="square" lIns="0" tIns="0" rIns="0" bIns="0" rtlCol="0" anchor="b"/>
          <a:lstStyle/>
          <a:p>
            <a:pPr algn="l">
              <a:lnSpc>
                <a:spcPct val="110000"/>
              </a:lnSpc>
            </a:pPr>
            <a:r>
              <a:rPr kumimoji="1" lang="en-US" altLang="zh-CN" sz="1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5" name="标题 1"/>
          <p:cNvSpPr txBox="1"/>
          <p:nvPr/>
        </p:nvSpPr>
        <p:spPr>
          <a:xfrm>
            <a:off x="6933363" y="4075074"/>
            <a:ext cx="4585537" cy="2059026"/>
          </a:xfrm>
          <a:prstGeom prst="rect">
            <a:avLst/>
          </a:prstGeom>
          <a:noFill/>
          <a:ln>
            <a:noFill/>
          </a:ln>
        </p:spPr>
        <p:txBody>
          <a:bodyPr vert="horz" wrap="square" lIns="0" tIns="0" rIns="0" bIns="0" rtlCol="0" anchor="t"/>
          <a:lstStyle/>
          <a:p>
            <a:pPr algn="l">
              <a:lnSpc>
                <a:spcPct val="130000"/>
              </a:lnSpc>
            </a:pPr>
            <a:r>
              <a:rPr kumimoji="1" lang="en-US" altLang="zh-CN" sz="3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软件维护过程</a:t>
            </a:r>
            <a:endParaRPr kumimoji="1" lang="zh-CN" altLang="en-US"/>
          </a:p>
        </p:txBody>
      </p:sp>
      <p:sp>
        <p:nvSpPr>
          <p:cNvPr id="6" name="标题 1"/>
          <p:cNvSpPr txBox="1"/>
          <p:nvPr/>
        </p:nvSpPr>
        <p:spPr>
          <a:xfrm>
            <a:off x="6557971" y="4164328"/>
            <a:ext cx="190825" cy="190827"/>
          </a:xfrm>
          <a:prstGeom prst="ellipse">
            <a:avLst/>
          </a:prstGeom>
          <a:solidFill>
            <a:schemeClr val="accent1">
              <a:lumMod val="75000"/>
            </a:schemeClr>
          </a:solidFill>
          <a:ln w="381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3268007" y="2158666"/>
            <a:ext cx="5940258" cy="2958765"/>
          </a:xfrm>
          <a:prstGeom prst="roundRect">
            <a:avLst>
              <a:gd name="adj" fmla="val 1239"/>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V="1">
            <a:off x="2879655" y="1787690"/>
            <a:ext cx="1965158" cy="751474"/>
          </a:xfrm>
          <a:custGeom>
            <a:avLst/>
            <a:gdLst>
              <a:gd name="connsiteX0" fmla="*/ 105613 w 1965158"/>
              <a:gd name="connsiteY0" fmla="*/ 751474 h 751474"/>
              <a:gd name="connsiteX1" fmla="*/ 1859545 w 1965158"/>
              <a:gd name="connsiteY1" fmla="*/ 751474 h 751474"/>
              <a:gd name="connsiteX2" fmla="*/ 1965158 w 1965158"/>
              <a:gd name="connsiteY2" fmla="*/ 645861 h 751474"/>
              <a:gd name="connsiteX3" fmla="*/ 1965158 w 1965158"/>
              <a:gd name="connsiteY3" fmla="*/ 223422 h 751474"/>
              <a:gd name="connsiteX4" fmla="*/ 1859545 w 1965158"/>
              <a:gd name="connsiteY4" fmla="*/ 117809 h 751474"/>
              <a:gd name="connsiteX5" fmla="*/ 451383 w 1965158"/>
              <a:gd name="connsiteY5" fmla="*/ 117809 h 751474"/>
              <a:gd name="connsiteX6" fmla="*/ 383054 w 1965158"/>
              <a:gd name="connsiteY6" fmla="*/ 0 h 751474"/>
              <a:gd name="connsiteX7" fmla="*/ 314725 w 1965158"/>
              <a:gd name="connsiteY7" fmla="*/ 117809 h 751474"/>
              <a:gd name="connsiteX8" fmla="*/ 105613 w 1965158"/>
              <a:gd name="connsiteY8" fmla="*/ 117809 h 751474"/>
              <a:gd name="connsiteX9" fmla="*/ 0 w 1965158"/>
              <a:gd name="connsiteY9" fmla="*/ 223422 h 751474"/>
              <a:gd name="connsiteX10" fmla="*/ 0 w 1965158"/>
              <a:gd name="connsiteY10" fmla="*/ 645861 h 751474"/>
              <a:gd name="connsiteX11" fmla="*/ 105613 w 1965158"/>
              <a:gd name="connsiteY11" fmla="*/ 751474 h 751474"/>
            </a:gdLst>
            <a:ahLst/>
            <a:cxnLst/>
            <a:rect l="l" t="t" r="r" b="b"/>
            <a:pathLst>
              <a:path w="1965158" h="751474">
                <a:moveTo>
                  <a:pt x="105613" y="751474"/>
                </a:moveTo>
                <a:lnTo>
                  <a:pt x="1859545" y="751474"/>
                </a:lnTo>
                <a:cubicBezTo>
                  <a:pt x="1917873" y="751474"/>
                  <a:pt x="1965158" y="704189"/>
                  <a:pt x="1965158" y="645861"/>
                </a:cubicBezTo>
                <a:lnTo>
                  <a:pt x="1965158" y="223422"/>
                </a:lnTo>
                <a:cubicBezTo>
                  <a:pt x="1965158" y="165094"/>
                  <a:pt x="1917873" y="117809"/>
                  <a:pt x="1859545" y="117809"/>
                </a:cubicBezTo>
                <a:lnTo>
                  <a:pt x="451383" y="117809"/>
                </a:lnTo>
                <a:lnTo>
                  <a:pt x="383054" y="0"/>
                </a:lnTo>
                <a:lnTo>
                  <a:pt x="314725" y="117809"/>
                </a:lnTo>
                <a:lnTo>
                  <a:pt x="105613" y="117809"/>
                </a:lnTo>
                <a:cubicBezTo>
                  <a:pt x="47285" y="117809"/>
                  <a:pt x="0" y="165094"/>
                  <a:pt x="0" y="223422"/>
                </a:cubicBezTo>
                <a:lnTo>
                  <a:pt x="0" y="645861"/>
                </a:lnTo>
                <a:cubicBezTo>
                  <a:pt x="0" y="704189"/>
                  <a:pt x="47285" y="751474"/>
                  <a:pt x="105613" y="751474"/>
                </a:cubicBez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505242" y="2695073"/>
            <a:ext cx="5465788" cy="2237873"/>
          </a:xfrm>
          <a:prstGeom prst="rect">
            <a:avLst/>
          </a:prstGeom>
          <a:noFill/>
          <a:ln cap="sq">
            <a:noFill/>
          </a:ln>
        </p:spPr>
        <p:txBody>
          <a:bodyPr vert="horz" wrap="square" lIns="0" tIns="0" rIns="0" bIns="0" rtlCol="0" anchor="t"/>
          <a:lstStyle/>
          <a:p>
            <a:pPr algn="l">
              <a:lnSpc>
                <a:spcPct val="150000"/>
              </a:lnSpc>
            </a:pP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每个维护要求都通过维护管理员转交给熟悉该产品的系统管理员去评价。系统管理员是被指定去熟悉一小部分产品程序的技术人员。</a:t>
            </a:r>
            <a:endPar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zh-CN" altLang="en-US" sz="1400">
                <a:latin typeface="Source Han Sans" panose="020B0500000000000000" charset="-122"/>
                <a:cs typeface="Source Han Sans" panose="020B0500000000000000" charset="-122"/>
              </a:rPr>
              <a:t>在维护活动开始之前就明确维护责任是十分必要的</a:t>
            </a:r>
            <a:r>
              <a:rPr kumimoji="1" lang="en-US" altLang="zh-CN" sz="1400">
                <a:latin typeface="Source Han Sans" panose="020B0500000000000000" charset="-122"/>
                <a:cs typeface="Source Han Sans" panose="020B0500000000000000" charset="-122"/>
              </a:rPr>
              <a:t>,</a:t>
            </a:r>
            <a:r>
              <a:rPr kumimoji="1" lang="zh-CN" altLang="en-US" sz="1400">
                <a:latin typeface="Source Han Sans" panose="020B0500000000000000" charset="-122"/>
                <a:cs typeface="Source Han Sans" panose="020B0500000000000000" charset="-122"/>
              </a:rPr>
              <a:t>这样做可以大大减少维护过程中可能出现的混乱。</a:t>
            </a:r>
            <a:endParaRPr kumimoji="1" lang="zh-CN" altLang="en-US" sz="1400">
              <a:latin typeface="Source Han Sans" panose="020B0500000000000000" charset="-122"/>
              <a:cs typeface="Source Han Sans" panose="020B0500000000000000" charset="-122"/>
            </a:endParaRPr>
          </a:p>
        </p:txBody>
      </p:sp>
      <p:sp>
        <p:nvSpPr>
          <p:cNvPr id="5" name="标题 1"/>
          <p:cNvSpPr txBox="1"/>
          <p:nvPr/>
        </p:nvSpPr>
        <p:spPr>
          <a:xfrm>
            <a:off x="8642415" y="4415589"/>
            <a:ext cx="657230" cy="529390"/>
          </a:xfrm>
          <a:prstGeom prst="rect">
            <a:avLst/>
          </a:prstGeom>
          <a:noFill/>
          <a:ln>
            <a:noFill/>
          </a:ln>
        </p:spPr>
        <p:txBody>
          <a:bodyPr vert="horz" wrap="square" lIns="0" tIns="0" rIns="0" bIns="0" rtlCol="0" anchor="t"/>
          <a:lstStyle/>
          <a:p>
            <a:pPr algn="ctr">
              <a:lnSpc>
                <a:spcPct val="130000"/>
              </a:lnSpc>
            </a:pPr>
            <a:r>
              <a:rPr kumimoji="1" lang="en-US" altLang="zh-CN" sz="6000">
                <a:ln w="12700">
                  <a:solidFill>
                    <a:srgbClr val="0068BF">
                      <a:alpha val="100000"/>
                    </a:srgbClr>
                  </a:solid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a:p>
        </p:txBody>
      </p:sp>
      <p:sp>
        <p:nvSpPr>
          <p:cNvPr id="6" name="标题 1"/>
          <p:cNvSpPr txBox="1"/>
          <p:nvPr/>
        </p:nvSpPr>
        <p:spPr>
          <a:xfrm>
            <a:off x="3048337" y="1787691"/>
            <a:ext cx="1627794" cy="633665"/>
          </a:xfrm>
          <a:prstGeom prst="rect">
            <a:avLst/>
          </a:prstGeom>
          <a:noFill/>
          <a:ln cap="sq">
            <a:noFill/>
          </a:ln>
        </p:spPr>
        <p:txBody>
          <a:bodyPr vert="horz" wrap="square" lIns="0" tIns="0" rIns="0" bIns="0" rtlCol="0" anchor="ctr"/>
          <a:lstStyle/>
          <a:p>
            <a:pPr algn="ctr">
              <a:lnSpc>
                <a:spcPct val="130000"/>
              </a:lnSpc>
            </a:pPr>
            <a:r>
              <a:rPr kumimoji="1" lang="en-US" altLang="zh-CN" sz="280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7"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建立维护组织</a:t>
            </a:r>
            <a:endParaRPr kumimoji="1" lang="zh-CN" altLang="en-US"/>
          </a:p>
        </p:txBody>
      </p:sp>
      <p:sp>
        <p:nvSpPr>
          <p:cNvPr id="9"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1832200"/>
            <a:ext cx="12192000" cy="3600000"/>
          </a:xfrm>
          <a:prstGeom prst="rect">
            <a:avLst/>
          </a:prstGeom>
          <a:solidFill>
            <a:schemeClr val="accent1"/>
          </a:solidFill>
          <a:ln w="12700" cap="sq">
            <a:noFill/>
            <a:miter/>
          </a:ln>
        </p:spPr>
        <p:txBody>
          <a:bodyPr vert="horz" wrap="square" lIns="0" tIns="0" rIns="0" bIns="0" rtlCol="0" anchor="ctr"/>
          <a:lstStyle/>
          <a:p>
            <a:pPr algn="ctr">
              <a:lnSpc>
                <a:spcPct val="100000"/>
              </a:lnSpc>
            </a:pPr>
            <a:endParaRPr kumimoji="1" lang="zh-CN" altLang="en-US"/>
          </a:p>
        </p:txBody>
      </p:sp>
      <p:sp>
        <p:nvSpPr>
          <p:cNvPr id="3" name="标题 1"/>
          <p:cNvSpPr txBox="1"/>
          <p:nvPr/>
        </p:nvSpPr>
        <p:spPr>
          <a:xfrm>
            <a:off x="1236000" y="2091856"/>
            <a:ext cx="9720000" cy="2855089"/>
          </a:xfrm>
          <a:prstGeom prst="rect">
            <a:avLst/>
          </a:prstGeom>
          <a:noFill/>
          <a:ln w="12700" cap="sq">
            <a:noFill/>
            <a:miter/>
          </a:ln>
        </p:spPr>
        <p:txBody>
          <a:bodyPr vert="horz" wrap="square" lIns="0" tIns="0" rIns="0" bIns="0" rtlCol="0" anchor="ctr"/>
          <a:lstStyle/>
          <a:p>
            <a:pPr algn="l">
              <a:lnSpc>
                <a:spcPct val="150000"/>
              </a:lnSpc>
            </a:pPr>
            <a:r>
              <a:rPr kumimoji="1" lang="zh-CN" altLang="en-US"/>
              <a:t>软件维护人员通常给用户提供空白的维护要求表</a:t>
            </a:r>
            <a:r>
              <a:rPr kumimoji="1" lang="en-US" altLang="zh-CN"/>
              <a:t>--</a:t>
            </a:r>
            <a:r>
              <a:rPr kumimoji="1" lang="zh-CN" altLang="en-US"/>
              <a:t>有时称为软件问题报告表</a:t>
            </a:r>
            <a:r>
              <a:rPr kumimoji="1" lang="en-US" altLang="zh-CN"/>
              <a:t>,</a:t>
            </a:r>
            <a:r>
              <a:rPr kumimoji="1" lang="zh-CN" altLang="en-US"/>
              <a:t>这个表格由要求一项维护活动的用户填写。如果遇到了一个错误</a:t>
            </a:r>
            <a:r>
              <a:rPr kumimoji="1" lang="en-US" altLang="zh-CN"/>
              <a:t>,</a:t>
            </a:r>
            <a:r>
              <a:rPr kumimoji="1" lang="zh-CN" altLang="en-US"/>
              <a:t>那么必须完整描述导致出现错误的环境</a:t>
            </a:r>
            <a:r>
              <a:rPr kumimoji="1" lang="en-US" altLang="zh-CN"/>
              <a:t>(</a:t>
            </a:r>
            <a:r>
              <a:rPr kumimoji="1" lang="zh-CN" altLang="en-US"/>
              <a:t>包括输入数据、全部输出数据以及其他有关信息</a:t>
            </a:r>
            <a:r>
              <a:rPr kumimoji="1" lang="en-US" altLang="zh-CN"/>
              <a:t>)</a:t>
            </a:r>
            <a:r>
              <a:rPr kumimoji="1" lang="zh-CN" altLang="en-US"/>
              <a:t>。</a:t>
            </a:r>
            <a:endParaRPr kumimoji="1" lang="zh-CN" altLang="en-US"/>
          </a:p>
          <a:p>
            <a:pPr algn="l">
              <a:lnSpc>
                <a:spcPct val="150000"/>
              </a:lnSpc>
            </a:pPr>
            <a:r>
              <a:rPr kumimoji="1" lang="zh-CN" altLang="en-US"/>
              <a:t>维护要求表是一个外部产生的文件</a:t>
            </a:r>
            <a:r>
              <a:rPr kumimoji="1" lang="en-US" altLang="zh-CN"/>
              <a:t>,</a:t>
            </a:r>
            <a:r>
              <a:rPr kumimoji="1" lang="zh-CN" altLang="en-US"/>
              <a:t>它是计划维护活动的基础。软件组织内部应该制定出一个软件修改报告</a:t>
            </a:r>
            <a:endParaRPr kumimoji="1" lang="en-US" altLang="zh-CN"/>
          </a:p>
        </p:txBody>
      </p:sp>
      <p:cxnSp>
        <p:nvCxnSpPr>
          <p:cNvPr id="4" name="标题 1"/>
          <p:cNvCxnSpPr/>
          <p:nvPr/>
        </p:nvCxnSpPr>
        <p:spPr>
          <a:xfrm>
            <a:off x="5651212" y="5103654"/>
            <a:ext cx="889576" cy="0"/>
          </a:xfrm>
          <a:prstGeom prst="line">
            <a:avLst/>
          </a:prstGeom>
          <a:noFill/>
          <a:ln w="12700" cap="rnd">
            <a:solidFill>
              <a:schemeClr val="bg1"/>
            </a:solidFill>
            <a:miter/>
          </a:ln>
        </p:spPr>
      </p:cxnSp>
      <p:sp>
        <p:nvSpPr>
          <p:cNvPr id="5"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维护报告     </a:t>
            </a:r>
            <a:r>
              <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sym typeface="+mn-ea"/>
              </a:rPr>
              <a:t>使用标准化的格式表达所有软件维护要求，包括错误描述、需求说明书等。</a:t>
            </a: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a:p>
            <a:pPr algn="l">
              <a:lnSpc>
                <a:spcPct val="110000"/>
              </a:lnSpc>
            </a:pP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p:txBody>
      </p:sp>
      <p:sp>
        <p:nvSpPr>
          <p:cNvPr id="7"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标题 1"/>
          <p:cNvCxnSpPr/>
          <p:nvPr/>
        </p:nvCxnSpPr>
        <p:spPr>
          <a:xfrm>
            <a:off x="5651212" y="5103654"/>
            <a:ext cx="889576" cy="0"/>
          </a:xfrm>
          <a:prstGeom prst="line">
            <a:avLst/>
          </a:prstGeom>
          <a:noFill/>
          <a:ln w="12700" cap="rnd">
            <a:solidFill>
              <a:schemeClr val="bg1"/>
            </a:solidFill>
            <a:miter/>
          </a:ln>
        </p:spPr>
      </p:cxnSp>
      <p:sp>
        <p:nvSpPr>
          <p:cNvPr id="5"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23105" y="52338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问题</a:t>
            </a:r>
            <a:r>
              <a:rPr kumimoji="1" lang="en-US" altLang="zh-CN"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 3 </a:t>
            </a:r>
            <a:r>
              <a:rPr kumimoji="1" lang="zh-CN" altLang="en-US"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：软件修改报告应该包含什么元素</a:t>
            </a: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a:p>
            <a:pPr algn="l">
              <a:lnSpc>
                <a:spcPct val="110000"/>
              </a:lnSpc>
            </a:pP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p:txBody>
      </p:sp>
      <p:sp>
        <p:nvSpPr>
          <p:cNvPr id="7"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 name="文本框 1"/>
          <p:cNvSpPr txBox="1"/>
          <p:nvPr/>
        </p:nvSpPr>
        <p:spPr>
          <a:xfrm>
            <a:off x="727075" y="1191895"/>
            <a:ext cx="10306050" cy="4168775"/>
          </a:xfrm>
          <a:prstGeom prst="rect">
            <a:avLst/>
          </a:prstGeom>
          <a:noFill/>
        </p:spPr>
        <p:txBody>
          <a:bodyPr wrap="square" rtlCol="0">
            <a:noAutofit/>
          </a:bodyPr>
          <a:p>
            <a:endParaRPr lang="zh-CN" altLang="en-US"/>
          </a:p>
          <a:p>
            <a:r>
              <a:rPr lang="en-US" altLang="zh-CN">
                <a:sym typeface="+mn-ea"/>
              </a:rPr>
              <a:t>(1)</a:t>
            </a:r>
            <a:r>
              <a:rPr lang="zh-CN" altLang="en-US">
                <a:sym typeface="+mn-ea"/>
              </a:rPr>
              <a:t>满足维护要求表中提出的要求所需要的工作量</a:t>
            </a:r>
            <a:endParaRPr lang="zh-CN" altLang="en-US"/>
          </a:p>
          <a:p>
            <a:r>
              <a:rPr lang="en-US" altLang="zh-CN">
                <a:sym typeface="+mn-ea"/>
              </a:rPr>
              <a:t>(2)</a:t>
            </a:r>
            <a:r>
              <a:rPr lang="zh-CN" altLang="en-US">
                <a:sym typeface="+mn-ea"/>
              </a:rPr>
              <a:t>维护要求的性质。</a:t>
            </a:r>
            <a:endParaRPr lang="zh-CN" altLang="en-US"/>
          </a:p>
          <a:p>
            <a:r>
              <a:rPr lang="en-US" altLang="zh-CN">
                <a:sym typeface="+mn-ea"/>
              </a:rPr>
              <a:t>(3)</a:t>
            </a:r>
            <a:r>
              <a:rPr lang="zh-CN" altLang="en-US">
                <a:sym typeface="+mn-ea"/>
              </a:rPr>
              <a:t>这项要求的优先次序。</a:t>
            </a:r>
            <a:endParaRPr lang="zh-CN" altLang="en-US"/>
          </a:p>
          <a:p>
            <a:r>
              <a:rPr lang="en-US" altLang="zh-CN">
                <a:sym typeface="+mn-ea"/>
              </a:rPr>
              <a:t>(4)</a:t>
            </a:r>
            <a:r>
              <a:rPr lang="zh-CN" altLang="en-US">
                <a:sym typeface="+mn-ea"/>
              </a:rPr>
              <a:t>与修改有关的事后数据。</a:t>
            </a:r>
            <a:endParaRPr lang="zh-CN" altLang="en-US"/>
          </a:p>
          <a:p>
            <a:endParaRPr lang="zh-CN" altLang="en-US"/>
          </a:p>
          <a:p>
            <a:endParaRPr lang="zh-CN" altLang="en-US"/>
          </a:p>
          <a:p>
            <a:endParaRPr lang="zh-CN" altLang="en-US"/>
          </a:p>
          <a:p>
            <a:r>
              <a:rPr lang="zh-CN" altLang="en-US">
                <a:sym typeface="+mn-ea"/>
              </a:rPr>
              <a:t>在拟定进一步的维护计划之前</a:t>
            </a:r>
            <a:r>
              <a:rPr lang="en-US" altLang="zh-CN">
                <a:sym typeface="+mn-ea"/>
              </a:rPr>
              <a:t>,</a:t>
            </a:r>
            <a:r>
              <a:rPr lang="zh-CN" altLang="en-US">
                <a:sym typeface="+mn-ea"/>
              </a:rPr>
              <a:t>把软件修改报告提交给变化授权人审查批准。</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strips(downLeft)">
                                      <p:cBhvr>
                                        <p:cTn id="7" dur="500"/>
                                        <p:tgtEl>
                                          <p:spTgt spid="2">
                                            <p:txEl>
                                              <p:pRg st="1" end="1"/>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strips(downLeft)">
                                      <p:cBhvr>
                                        <p:cTn id="10" dur="500"/>
                                        <p:tgtEl>
                                          <p:spTgt spid="2">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strips(downLeft)">
                                      <p:cBhvr>
                                        <p:cTn id="13" dur="500"/>
                                        <p:tgtEl>
                                          <p:spTgt spid="2">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strips(downLeft)">
                                      <p:cBhvr>
                                        <p:cTn id="16" dur="500"/>
                                        <p:tgtEl>
                                          <p:spTgt spid="2">
                                            <p:txEl>
                                              <p:pRg st="4" end="4"/>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strips(downLeft)">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0401" y="1"/>
            <a:ext cx="2429301" cy="6858000"/>
          </a:xfrm>
          <a:custGeom>
            <a:avLst/>
            <a:gdLst>
              <a:gd name="connsiteX0" fmla="*/ 0 w 3171825"/>
              <a:gd name="connsiteY0" fmla="*/ 0 h 6858000"/>
              <a:gd name="connsiteX1" fmla="*/ 3171825 w 3171825"/>
              <a:gd name="connsiteY1" fmla="*/ 0 h 6858000"/>
              <a:gd name="connsiteX2" fmla="*/ 3171825 w 3171825"/>
              <a:gd name="connsiteY2" fmla="*/ 6858000 h 6858000"/>
              <a:gd name="connsiteX3" fmla="*/ 0 w 3171825"/>
              <a:gd name="connsiteY3" fmla="*/ 6858000 h 6858000"/>
              <a:gd name="connsiteX4" fmla="*/ 0 w 3171825"/>
              <a:gd name="connsiteY4" fmla="*/ 0 h 6858000"/>
              <a:gd name="connsiteX5" fmla="*/ 660401 w 3832226"/>
              <a:gd name="connsiteY5" fmla="*/ 1 h 6858001"/>
            </a:gdLst>
            <a:ahLst/>
            <a:cxnLst/>
            <a:rect l="l" t="t" r="r" b="b"/>
            <a:pathLst>
              <a:path w="3171825" h="6858000">
                <a:moveTo>
                  <a:pt x="0" y="0"/>
                </a:moveTo>
                <a:lnTo>
                  <a:pt x="3171825" y="0"/>
                </a:lnTo>
                <a:lnTo>
                  <a:pt x="3171825" y="6858000"/>
                </a:lnTo>
                <a:lnTo>
                  <a:pt x="0" y="6858000"/>
                </a:lnTo>
                <a:lnTo>
                  <a:pt x="0" y="0"/>
                </a:lnTo>
                <a:close/>
              </a:path>
            </a:pathLst>
          </a:custGeom>
          <a:gradFill>
            <a:gsLst>
              <a:gs pos="0">
                <a:schemeClr val="accent1">
                  <a:alpha val="0"/>
                </a:schemeClr>
              </a:gs>
              <a:gs pos="100000">
                <a:schemeClr val="accent1"/>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flipH="1">
            <a:off x="3631841" y="1130300"/>
            <a:ext cx="8560155" cy="736782"/>
          </a:xfrm>
          <a:custGeom>
            <a:avLst/>
            <a:gdLst>
              <a:gd name="connsiteX0" fmla="*/ 0 w 7674589"/>
              <a:gd name="connsiteY0" fmla="*/ 0 h 736782"/>
              <a:gd name="connsiteX1" fmla="*/ 0 w 7674589"/>
              <a:gd name="connsiteY1" fmla="*/ 0 h 736782"/>
              <a:gd name="connsiteX2" fmla="*/ 7674589 w 7674589"/>
              <a:gd name="connsiteY2" fmla="*/ 0 h 736782"/>
              <a:gd name="connsiteX3" fmla="*/ 7674589 w 7674589"/>
              <a:gd name="connsiteY3" fmla="*/ 0 h 736782"/>
              <a:gd name="connsiteX4" fmla="*/ 7674589 w 7674589"/>
              <a:gd name="connsiteY4" fmla="*/ 736782 h 736782"/>
              <a:gd name="connsiteX5" fmla="*/ 7674589 w 7674589"/>
              <a:gd name="connsiteY5" fmla="*/ 736782 h 736782"/>
              <a:gd name="connsiteX6" fmla="*/ 0 w 7674589"/>
              <a:gd name="connsiteY6" fmla="*/ 736782 h 736782"/>
              <a:gd name="connsiteX7" fmla="*/ 0 w 7674589"/>
              <a:gd name="connsiteY7" fmla="*/ 736782 h 736782"/>
              <a:gd name="connsiteX8" fmla="*/ 0 w 7674589"/>
              <a:gd name="connsiteY8" fmla="*/ 0 h 736782"/>
              <a:gd name="connsiteX9" fmla="*/ 4517408 w 12191997"/>
              <a:gd name="connsiteY9" fmla="*/ 1130300 h 1867082"/>
            </a:gdLst>
            <a:ahLst/>
            <a:cxnLst/>
            <a:rect l="l" t="t" r="r" b="b"/>
            <a:pathLst>
              <a:path w="7674589" h="736782">
                <a:moveTo>
                  <a:pt x="0" y="0"/>
                </a:moveTo>
                <a:lnTo>
                  <a:pt x="0" y="0"/>
                </a:lnTo>
                <a:lnTo>
                  <a:pt x="7674589" y="0"/>
                </a:lnTo>
                <a:lnTo>
                  <a:pt x="7674589" y="0"/>
                </a:lnTo>
                <a:lnTo>
                  <a:pt x="7674589" y="736782"/>
                </a:lnTo>
                <a:lnTo>
                  <a:pt x="7674589" y="736782"/>
                </a:lnTo>
                <a:lnTo>
                  <a:pt x="0" y="736782"/>
                </a:lnTo>
                <a:lnTo>
                  <a:pt x="0" y="736782"/>
                </a:lnTo>
                <a:lnTo>
                  <a:pt x="0" y="0"/>
                </a:lnTo>
                <a:close/>
              </a:path>
            </a:pathLst>
          </a:custGeom>
          <a:gradFill>
            <a:gsLst>
              <a:gs pos="29000">
                <a:schemeClr val="accent1"/>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10800000">
            <a:off x="-163774" y="5595433"/>
            <a:ext cx="2429301" cy="675564"/>
          </a:xfrm>
          <a:custGeom>
            <a:avLst/>
            <a:gdLst>
              <a:gd name="connsiteX0" fmla="*/ 0 w 2429301"/>
              <a:gd name="connsiteY0" fmla="*/ 0 h 675564"/>
              <a:gd name="connsiteX1" fmla="*/ 0 w 2429301"/>
              <a:gd name="connsiteY1" fmla="*/ 0 h 675564"/>
              <a:gd name="connsiteX2" fmla="*/ 2429301 w 2429301"/>
              <a:gd name="connsiteY2" fmla="*/ 0 h 675564"/>
              <a:gd name="connsiteX3" fmla="*/ 2429301 w 2429301"/>
              <a:gd name="connsiteY3" fmla="*/ 0 h 675564"/>
              <a:gd name="connsiteX4" fmla="*/ 2429301 w 2429301"/>
              <a:gd name="connsiteY4" fmla="*/ 675564 h 675564"/>
              <a:gd name="connsiteX5" fmla="*/ 2429301 w 2429301"/>
              <a:gd name="connsiteY5" fmla="*/ 675564 h 675564"/>
              <a:gd name="connsiteX6" fmla="*/ 0 w 2429301"/>
              <a:gd name="connsiteY6" fmla="*/ 675564 h 675564"/>
              <a:gd name="connsiteX7" fmla="*/ 0 w 2429301"/>
              <a:gd name="connsiteY7" fmla="*/ 675564 h 675564"/>
              <a:gd name="connsiteX8" fmla="*/ 0 w 2429301"/>
              <a:gd name="connsiteY8" fmla="*/ 0 h 675564"/>
              <a:gd name="connsiteX9" fmla="*/ 0 w 2429301"/>
              <a:gd name="connsiteY9" fmla="*/ 5595433 h 6270997"/>
            </a:gdLst>
            <a:ahLst/>
            <a:cxnLst/>
            <a:rect l="l" t="t" r="r" b="b"/>
            <a:pathLst>
              <a:path w="2429301" h="675564">
                <a:moveTo>
                  <a:pt x="0" y="0"/>
                </a:moveTo>
                <a:lnTo>
                  <a:pt x="0" y="0"/>
                </a:lnTo>
                <a:lnTo>
                  <a:pt x="2429301" y="0"/>
                </a:lnTo>
                <a:lnTo>
                  <a:pt x="2429301" y="0"/>
                </a:lnTo>
                <a:lnTo>
                  <a:pt x="2429301" y="675564"/>
                </a:lnTo>
                <a:lnTo>
                  <a:pt x="2429301" y="675564"/>
                </a:lnTo>
                <a:lnTo>
                  <a:pt x="0" y="675564"/>
                </a:lnTo>
                <a:lnTo>
                  <a:pt x="0" y="675564"/>
                </a:lnTo>
                <a:lnTo>
                  <a:pt x="0" y="0"/>
                </a:lnTo>
                <a:close/>
              </a:path>
            </a:pathLst>
          </a:custGeom>
          <a:gradFill>
            <a:gsLst>
              <a:gs pos="9000">
                <a:schemeClr val="accent1"/>
              </a:gs>
              <a:gs pos="100000">
                <a:schemeClr val="accent1">
                  <a:alpha val="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464805" y="1206829"/>
            <a:ext cx="5774353" cy="646331"/>
          </a:xfrm>
          <a:prstGeom prst="rect">
            <a:avLst/>
          </a:prstGeom>
          <a:noFill/>
          <a:ln>
            <a:noFill/>
          </a:ln>
        </p:spPr>
        <p:txBody>
          <a:bodyPr vert="horz" wrap="square" lIns="91440" tIns="45720" rIns="91440" bIns="45720" rtlCol="0" anchor="t"/>
          <a:lstStyle/>
          <a:p>
            <a:pPr algn="l">
              <a:lnSpc>
                <a:spcPct val="110000"/>
              </a:lnSpc>
            </a:pPr>
            <a:r>
              <a:rPr kumimoji="1" lang="en-US" altLang="zh-CN" sz="36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目录</a:t>
            </a:r>
            <a:endParaRPr kumimoji="1" lang="zh-CN" altLang="en-US"/>
          </a:p>
        </p:txBody>
      </p:sp>
      <p:sp>
        <p:nvSpPr>
          <p:cNvPr id="6" name="标题 1"/>
          <p:cNvSpPr txBox="1"/>
          <p:nvPr/>
        </p:nvSpPr>
        <p:spPr>
          <a:xfrm>
            <a:off x="4475122" y="1400837"/>
            <a:ext cx="4751338" cy="305133"/>
          </a:xfrm>
          <a:prstGeom prst="rect">
            <a:avLst/>
          </a:prstGeom>
          <a:noFill/>
          <a:ln>
            <a:noFill/>
          </a:ln>
        </p:spPr>
        <p:txBody>
          <a:bodyPr vert="horz" wrap="square" lIns="91440" tIns="45720" rIns="91440" bIns="45720" rtlCol="0" anchor="t"/>
          <a:lstStyle/>
          <a:p>
            <a:pPr algn="l">
              <a:lnSpc>
                <a:spcPct val="110000"/>
              </a:lnSpc>
            </a:pPr>
            <a:r>
              <a:rPr kumimoji="1" lang="en-US" altLang="zh-CN" sz="1800">
                <a:ln w="12700">
                  <a:solidFill>
                    <a:srgbClr val="000000">
                      <a:alpha val="100000"/>
                    </a:srgbClr>
                  </a:solidFill>
                </a:ln>
                <a:solidFill>
                  <a:srgbClr val="4422D1">
                    <a:alpha val="100000"/>
                  </a:srgbClr>
                </a:solidFill>
                <a:latin typeface="OPPOSans H" panose="00020600040101010101" charset="-122"/>
                <a:ea typeface="OPPOSans H" panose="00020600040101010101" charset="-122"/>
                <a:cs typeface="OPPOSans H" panose="00020600040101010101" charset="-122"/>
              </a:rPr>
              <a:t>CONTENTS</a:t>
            </a:r>
            <a:endParaRPr kumimoji="1" lang="zh-CN" altLang="en-US"/>
          </a:p>
        </p:txBody>
      </p:sp>
      <p:sp>
        <p:nvSpPr>
          <p:cNvPr id="7" name="标题 1"/>
          <p:cNvSpPr txBox="1"/>
          <p:nvPr/>
        </p:nvSpPr>
        <p:spPr>
          <a:xfrm>
            <a:off x="4162774" y="4976912"/>
            <a:ext cx="3564550" cy="1593439"/>
          </a:xfrm>
          <a:prstGeom prst="rect">
            <a:avLst/>
          </a:prstGeom>
          <a:noFill/>
          <a:ln>
            <a:noFill/>
          </a:ln>
        </p:spPr>
        <p:txBody>
          <a:bodyPr vert="horz" wrap="square" lIns="91440" tIns="45720" rIns="91440" bIns="45720" rtlCol="0" anchor="t"/>
          <a:lstStyle/>
          <a:p>
            <a:pPr algn="l">
              <a:lnSpc>
                <a:spcPct val="130000"/>
              </a:lnSpc>
            </a:pPr>
            <a:r>
              <a:rPr kumimoji="1" lang="en-US" altLang="zh-CN" sz="2400" dirty="0" err="1">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软件维护过程</a:t>
            </a:r>
            <a:endParaRPr kumimoji="1" lang="en-US" altLang="zh-CN" sz="2400" dirty="0">
              <a:ln w="12700">
                <a:noFill/>
              </a:ln>
              <a:solidFill>
                <a:srgbClr val="262626">
                  <a:alpha val="100000"/>
                </a:srgbClr>
              </a:solidFill>
              <a:latin typeface="OPPOSans L" panose="00020600040101010101" charset="-122"/>
              <a:ea typeface="OPPOSans L" panose="00020600040101010101" charset="-122"/>
              <a:cs typeface="OPPOSans L" panose="00020600040101010101" charset="-122"/>
            </a:endParaRPr>
          </a:p>
          <a:p>
            <a:pPr algn="l">
              <a:lnSpc>
                <a:spcPct val="130000"/>
              </a:lnSpc>
            </a:pPr>
            <a:endParaRPr kumimoji="1" lang="en-US" altLang="zh-CN" sz="2400" dirty="0">
              <a:ln w="12700">
                <a:noFill/>
              </a:ln>
              <a:solidFill>
                <a:srgbClr val="262626">
                  <a:alpha val="100000"/>
                </a:srgbClr>
              </a:solidFill>
              <a:latin typeface="OPPOSans L" panose="00020600040101010101" charset="-122"/>
              <a:ea typeface="OPPOSans L" panose="00020600040101010101" charset="-122"/>
              <a:cs typeface="OPPOSans L" panose="00020600040101010101" charset="-122"/>
            </a:endParaRPr>
          </a:p>
          <a:p>
            <a:pPr algn="l">
              <a:lnSpc>
                <a:spcPct val="130000"/>
              </a:lnSpc>
            </a:pPr>
            <a:r>
              <a:rPr kumimoji="1" lang="zh-CN" altLang="en-US" sz="2400" dirty="0">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小组分工及评价</a:t>
            </a:r>
            <a:endParaRPr kumimoji="1" lang="zh-CN" altLang="en-US" dirty="0"/>
          </a:p>
        </p:txBody>
      </p:sp>
      <p:sp>
        <p:nvSpPr>
          <p:cNvPr id="8" name="标题 1"/>
          <p:cNvSpPr txBox="1"/>
          <p:nvPr/>
        </p:nvSpPr>
        <p:spPr>
          <a:xfrm>
            <a:off x="3103808" y="4943284"/>
            <a:ext cx="1094704" cy="1593439"/>
          </a:xfrm>
          <a:prstGeom prst="rect">
            <a:avLst/>
          </a:prstGeom>
          <a:noFill/>
          <a:ln>
            <a:noFill/>
          </a:ln>
        </p:spPr>
        <p:txBody>
          <a:bodyPr vert="horz" wrap="square" lIns="91440" tIns="45720" rIns="91440" bIns="45720" rtlCol="0" anchor="t"/>
          <a:lstStyle/>
          <a:p>
            <a:pPr algn="r">
              <a:lnSpc>
                <a:spcPct val="110000"/>
              </a:lnSpc>
            </a:pPr>
            <a:r>
              <a:rPr kumimoji="1" lang="en-US" altLang="zh-CN" sz="3200" dirty="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rPr>
              <a:t>03</a:t>
            </a:r>
            <a:endParaRPr kumimoji="1" lang="en-US" altLang="zh-CN" sz="3200" dirty="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endParaRPr>
          </a:p>
          <a:p>
            <a:pPr algn="r">
              <a:lnSpc>
                <a:spcPct val="110000"/>
              </a:lnSpc>
            </a:pPr>
            <a:endParaRPr kumimoji="1" lang="en-US" altLang="zh-CN" sz="3200" dirty="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endParaRPr>
          </a:p>
          <a:p>
            <a:pPr algn="r">
              <a:lnSpc>
                <a:spcPct val="110000"/>
              </a:lnSpc>
            </a:pPr>
            <a:r>
              <a:rPr kumimoji="1" lang="en-US" altLang="zh-CN" sz="3200" dirty="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rPr>
              <a:t>07</a:t>
            </a:r>
            <a:endParaRPr kumimoji="1" lang="zh-CN" altLang="en-US" dirty="0"/>
          </a:p>
        </p:txBody>
      </p:sp>
      <p:sp>
        <p:nvSpPr>
          <p:cNvPr id="9" name="标题 1"/>
          <p:cNvSpPr txBox="1"/>
          <p:nvPr/>
        </p:nvSpPr>
        <p:spPr>
          <a:xfrm>
            <a:off x="3103808" y="2664702"/>
            <a:ext cx="1043188" cy="707886"/>
          </a:xfrm>
          <a:prstGeom prst="rect">
            <a:avLst/>
          </a:prstGeom>
          <a:noFill/>
          <a:ln>
            <a:noFill/>
          </a:ln>
        </p:spPr>
        <p:txBody>
          <a:bodyPr vert="horz" wrap="square" lIns="91440" tIns="45720" rIns="91440" bIns="45720" rtlCol="0" anchor="t"/>
          <a:lstStyle/>
          <a:p>
            <a:pPr algn="r">
              <a:lnSpc>
                <a:spcPct val="110000"/>
              </a:lnSpc>
            </a:pPr>
            <a:r>
              <a:rPr kumimoji="1" lang="en-US" altLang="zh-CN" sz="320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0" name="标题 1"/>
          <p:cNvSpPr txBox="1"/>
          <p:nvPr/>
        </p:nvSpPr>
        <p:spPr>
          <a:xfrm>
            <a:off x="4162774" y="2676864"/>
            <a:ext cx="3564550" cy="1011583"/>
          </a:xfrm>
          <a:prstGeom prst="rect">
            <a:avLst/>
          </a:prstGeom>
          <a:noFill/>
          <a:ln>
            <a:noFill/>
          </a:ln>
        </p:spPr>
        <p:txBody>
          <a:bodyPr vert="horz" wrap="square" lIns="91440" tIns="45720" rIns="91440" bIns="45720" rtlCol="0" anchor="t"/>
          <a:lstStyle/>
          <a:p>
            <a:pPr algn="l">
              <a:lnSpc>
                <a:spcPct val="130000"/>
              </a:lnSpc>
            </a:pPr>
            <a:r>
              <a:rPr kumimoji="1" lang="en-US" altLang="zh-CN" sz="2400">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软件维护的定义</a:t>
            </a:r>
            <a:endParaRPr kumimoji="1" lang="zh-CN" altLang="en-US"/>
          </a:p>
        </p:txBody>
      </p:sp>
      <p:sp>
        <p:nvSpPr>
          <p:cNvPr id="11" name="标题 1"/>
          <p:cNvSpPr txBox="1"/>
          <p:nvPr/>
        </p:nvSpPr>
        <p:spPr>
          <a:xfrm>
            <a:off x="4162774" y="3826888"/>
            <a:ext cx="3564550" cy="1011583"/>
          </a:xfrm>
          <a:prstGeom prst="rect">
            <a:avLst/>
          </a:prstGeom>
          <a:noFill/>
          <a:ln>
            <a:noFill/>
          </a:ln>
        </p:spPr>
        <p:txBody>
          <a:bodyPr vert="horz" wrap="square" lIns="91440" tIns="45720" rIns="91440" bIns="45720" rtlCol="0" anchor="t"/>
          <a:lstStyle/>
          <a:p>
            <a:pPr algn="l">
              <a:lnSpc>
                <a:spcPct val="130000"/>
              </a:lnSpc>
            </a:pPr>
            <a:r>
              <a:rPr kumimoji="1" lang="en-US" altLang="zh-CN" sz="2400">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软件维护的特点</a:t>
            </a:r>
            <a:endParaRPr kumimoji="1" lang="zh-CN" altLang="en-US"/>
          </a:p>
        </p:txBody>
      </p:sp>
      <p:sp>
        <p:nvSpPr>
          <p:cNvPr id="12" name="标题 1"/>
          <p:cNvSpPr txBox="1"/>
          <p:nvPr/>
        </p:nvSpPr>
        <p:spPr>
          <a:xfrm>
            <a:off x="3103808" y="3803994"/>
            <a:ext cx="1094704" cy="707886"/>
          </a:xfrm>
          <a:prstGeom prst="rect">
            <a:avLst/>
          </a:prstGeom>
          <a:noFill/>
          <a:ln>
            <a:noFill/>
          </a:ln>
        </p:spPr>
        <p:txBody>
          <a:bodyPr vert="horz" wrap="square" lIns="91440" tIns="45720" rIns="91440" bIns="45720" rtlCol="0" anchor="t"/>
          <a:lstStyle/>
          <a:p>
            <a:pPr algn="r">
              <a:lnSpc>
                <a:spcPct val="110000"/>
              </a:lnSpc>
            </a:pPr>
            <a:r>
              <a:rPr kumimoji="1" lang="en-US" altLang="zh-CN" sz="320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13" name="标题 1"/>
          <p:cNvSpPr txBox="1"/>
          <p:nvPr/>
        </p:nvSpPr>
        <p:spPr>
          <a:xfrm>
            <a:off x="7392471" y="2664702"/>
            <a:ext cx="1094704" cy="707886"/>
          </a:xfrm>
          <a:prstGeom prst="rect">
            <a:avLst/>
          </a:prstGeom>
          <a:noFill/>
          <a:ln>
            <a:noFill/>
          </a:ln>
        </p:spPr>
        <p:txBody>
          <a:bodyPr vert="horz" wrap="square" lIns="91440" tIns="45720" rIns="91440" bIns="45720" rtlCol="0" anchor="t"/>
          <a:lstStyle/>
          <a:p>
            <a:pPr algn="r">
              <a:lnSpc>
                <a:spcPct val="110000"/>
              </a:lnSpc>
            </a:pPr>
            <a:r>
              <a:rPr kumimoji="1" lang="en-US" altLang="zh-CN" sz="320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14" name="标题 1"/>
          <p:cNvSpPr txBox="1"/>
          <p:nvPr/>
        </p:nvSpPr>
        <p:spPr>
          <a:xfrm>
            <a:off x="8451437" y="2676864"/>
            <a:ext cx="3080162" cy="1011583"/>
          </a:xfrm>
          <a:prstGeom prst="rect">
            <a:avLst/>
          </a:prstGeom>
          <a:noFill/>
          <a:ln>
            <a:noFill/>
          </a:ln>
        </p:spPr>
        <p:txBody>
          <a:bodyPr vert="horz" wrap="square" lIns="91440" tIns="45720" rIns="91440" bIns="45720" rtlCol="0" anchor="t"/>
          <a:lstStyle/>
          <a:p>
            <a:pPr algn="l">
              <a:lnSpc>
                <a:spcPct val="130000"/>
              </a:lnSpc>
            </a:pPr>
            <a:r>
              <a:rPr kumimoji="1" lang="en-US" altLang="zh-CN" sz="2400">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软件的可维护性</a:t>
            </a:r>
            <a:endParaRPr kumimoji="1" lang="zh-CN" altLang="en-US"/>
          </a:p>
        </p:txBody>
      </p:sp>
      <p:sp>
        <p:nvSpPr>
          <p:cNvPr id="15" name="标题 1"/>
          <p:cNvSpPr txBox="1"/>
          <p:nvPr/>
        </p:nvSpPr>
        <p:spPr>
          <a:xfrm>
            <a:off x="8451437" y="3826888"/>
            <a:ext cx="3080162" cy="1011583"/>
          </a:xfrm>
          <a:prstGeom prst="rect">
            <a:avLst/>
          </a:prstGeom>
          <a:noFill/>
          <a:ln>
            <a:noFill/>
          </a:ln>
        </p:spPr>
        <p:txBody>
          <a:bodyPr vert="horz" wrap="square" lIns="91440" tIns="45720" rIns="91440" bIns="45720" rtlCol="0" anchor="t"/>
          <a:lstStyle/>
          <a:p>
            <a:pPr algn="l">
              <a:lnSpc>
                <a:spcPct val="130000"/>
              </a:lnSpc>
            </a:pPr>
            <a:r>
              <a:rPr kumimoji="1" lang="en-US" altLang="zh-CN" sz="2400">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预防性维护</a:t>
            </a:r>
            <a:endParaRPr kumimoji="1" lang="zh-CN" altLang="en-US"/>
          </a:p>
        </p:txBody>
      </p:sp>
      <p:sp>
        <p:nvSpPr>
          <p:cNvPr id="16" name="标题 1"/>
          <p:cNvSpPr txBox="1"/>
          <p:nvPr/>
        </p:nvSpPr>
        <p:spPr>
          <a:xfrm>
            <a:off x="7392471" y="3803994"/>
            <a:ext cx="1094704" cy="707886"/>
          </a:xfrm>
          <a:prstGeom prst="rect">
            <a:avLst/>
          </a:prstGeom>
          <a:noFill/>
          <a:ln>
            <a:noFill/>
          </a:ln>
        </p:spPr>
        <p:txBody>
          <a:bodyPr vert="horz" wrap="square" lIns="91440" tIns="45720" rIns="91440" bIns="45720" rtlCol="0" anchor="t"/>
          <a:lstStyle/>
          <a:p>
            <a:pPr algn="r">
              <a:lnSpc>
                <a:spcPct val="110000"/>
              </a:lnSpc>
            </a:pPr>
            <a:r>
              <a:rPr kumimoji="1" lang="en-US" altLang="zh-CN" sz="320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17" name="标题 1"/>
          <p:cNvSpPr txBox="1"/>
          <p:nvPr/>
        </p:nvSpPr>
        <p:spPr>
          <a:xfrm>
            <a:off x="8451437" y="4976912"/>
            <a:ext cx="3080162" cy="1559811"/>
          </a:xfrm>
          <a:prstGeom prst="rect">
            <a:avLst/>
          </a:prstGeom>
          <a:noFill/>
          <a:ln>
            <a:noFill/>
          </a:ln>
        </p:spPr>
        <p:txBody>
          <a:bodyPr vert="horz" wrap="square" lIns="91440" tIns="45720" rIns="91440" bIns="45720" rtlCol="0" anchor="t"/>
          <a:lstStyle/>
          <a:p>
            <a:pPr algn="l">
              <a:lnSpc>
                <a:spcPct val="130000"/>
              </a:lnSpc>
            </a:pPr>
            <a:r>
              <a:rPr kumimoji="1" lang="en-US" altLang="zh-CN" sz="2400" dirty="0" err="1">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软件再工程过程</a:t>
            </a:r>
            <a:endParaRPr kumimoji="1" lang="en-US" altLang="zh-CN" sz="2400" dirty="0">
              <a:ln w="12700">
                <a:noFill/>
              </a:ln>
              <a:solidFill>
                <a:srgbClr val="262626">
                  <a:alpha val="100000"/>
                </a:srgbClr>
              </a:solidFill>
              <a:latin typeface="OPPOSans L" panose="00020600040101010101" charset="-122"/>
              <a:ea typeface="OPPOSans L" panose="00020600040101010101" charset="-122"/>
              <a:cs typeface="OPPOSans L" panose="00020600040101010101" charset="-122"/>
            </a:endParaRPr>
          </a:p>
          <a:p>
            <a:pPr algn="l">
              <a:lnSpc>
                <a:spcPct val="130000"/>
              </a:lnSpc>
            </a:pPr>
            <a:endParaRPr kumimoji="1" lang="en-US" altLang="zh-CN" sz="2400" dirty="0">
              <a:ln w="12700">
                <a:noFill/>
              </a:ln>
              <a:solidFill>
                <a:srgbClr val="262626">
                  <a:alpha val="100000"/>
                </a:srgbClr>
              </a:solidFill>
              <a:latin typeface="OPPOSans L" panose="00020600040101010101" charset="-122"/>
              <a:ea typeface="OPPOSans L" panose="00020600040101010101" charset="-122"/>
              <a:cs typeface="OPPOSans L" panose="00020600040101010101" charset="-122"/>
            </a:endParaRPr>
          </a:p>
          <a:p>
            <a:pPr algn="l">
              <a:lnSpc>
                <a:spcPct val="130000"/>
              </a:lnSpc>
            </a:pPr>
            <a:r>
              <a:rPr kumimoji="1" lang="zh-CN" altLang="en-US" sz="2400" dirty="0">
                <a:ln w="12700">
                  <a:noFill/>
                </a:ln>
                <a:solidFill>
                  <a:srgbClr val="262626">
                    <a:alpha val="100000"/>
                  </a:srgbClr>
                </a:solidFill>
                <a:latin typeface="OPPOSans L" panose="00020600040101010101" charset="-122"/>
                <a:ea typeface="OPPOSans L" panose="00020600040101010101" charset="-122"/>
                <a:cs typeface="OPPOSans L" panose="00020600040101010101" charset="-122"/>
              </a:rPr>
              <a:t>参考文献</a:t>
            </a:r>
            <a:endParaRPr kumimoji="1" lang="zh-CN" altLang="en-US" dirty="0"/>
          </a:p>
        </p:txBody>
      </p:sp>
      <p:sp>
        <p:nvSpPr>
          <p:cNvPr id="18" name="标题 1"/>
          <p:cNvSpPr txBox="1"/>
          <p:nvPr/>
        </p:nvSpPr>
        <p:spPr>
          <a:xfrm>
            <a:off x="7392471" y="4943285"/>
            <a:ext cx="1094704" cy="1593438"/>
          </a:xfrm>
          <a:prstGeom prst="rect">
            <a:avLst/>
          </a:prstGeom>
          <a:noFill/>
          <a:ln>
            <a:noFill/>
          </a:ln>
        </p:spPr>
        <p:txBody>
          <a:bodyPr vert="horz" wrap="square" lIns="91440" tIns="45720" rIns="91440" bIns="45720" rtlCol="0" anchor="t"/>
          <a:lstStyle/>
          <a:p>
            <a:pPr algn="r">
              <a:lnSpc>
                <a:spcPct val="110000"/>
              </a:lnSpc>
            </a:pPr>
            <a:r>
              <a:rPr kumimoji="1" lang="en-US" altLang="zh-CN" sz="3200" dirty="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rPr>
              <a:t>06</a:t>
            </a:r>
            <a:endParaRPr kumimoji="1" lang="en-US" altLang="zh-CN" sz="3200" dirty="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endParaRPr>
          </a:p>
          <a:p>
            <a:pPr algn="r">
              <a:lnSpc>
                <a:spcPct val="110000"/>
              </a:lnSpc>
            </a:pPr>
            <a:endParaRPr kumimoji="1" lang="en-US" altLang="zh-CN" sz="3200" dirty="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endParaRPr>
          </a:p>
          <a:p>
            <a:pPr algn="r">
              <a:lnSpc>
                <a:spcPct val="110000"/>
              </a:lnSpc>
            </a:pPr>
            <a:r>
              <a:rPr kumimoji="1" lang="en-US" altLang="zh-CN" sz="3200" dirty="0">
                <a:ln w="12700">
                  <a:solidFill>
                    <a:srgbClr val="FF7619">
                      <a:alpha val="100000"/>
                    </a:srgbClr>
                  </a:solidFill>
                </a:ln>
                <a:solidFill>
                  <a:srgbClr val="FFFFFF">
                    <a:alpha val="100000"/>
                  </a:srgbClr>
                </a:solidFill>
                <a:latin typeface="OPPOSans H" panose="00020600040101010101" charset="-122"/>
                <a:ea typeface="OPPOSans H" panose="00020600040101010101" charset="-122"/>
                <a:cs typeface="OPPOSans H" panose="00020600040101010101" charset="-122"/>
              </a:rPr>
              <a:t>08</a:t>
            </a:r>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txBox="1"/>
          <p:nvPr/>
        </p:nvSpPr>
        <p:spPr>
          <a:xfrm>
            <a:off x="3654615" y="2558715"/>
            <a:ext cx="6676268" cy="1355558"/>
          </a:xfrm>
          <a:prstGeom prst="rect">
            <a:avLst/>
          </a:prstGeom>
          <a:noFill/>
          <a:ln cap="sq">
            <a:noFill/>
          </a:ln>
        </p:spPr>
        <p:txBody>
          <a:bodyPr vert="horz" wrap="square" lIns="0" tIns="0" rIns="0" bIns="0" rtlCol="0" anchor="ctr"/>
          <a:lstStyle/>
          <a:p>
            <a:pPr algn="l">
              <a:lnSpc>
                <a:spcPct val="150000"/>
              </a:lnSpc>
            </a:pPr>
            <a:r>
              <a:rPr kumimoji="1" lang="en-US" altLang="zh-CN" sz="140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确定维护类型，估量错误严重程度，安排工作时间，进行技术工作，复审软件配置的有效性。</a:t>
            </a:r>
            <a:endParaRPr kumimoji="1" lang="zh-CN" altLang="en-US"/>
          </a:p>
        </p:txBody>
      </p:sp>
      <p:sp>
        <p:nvSpPr>
          <p:cNvPr id="9"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维护的事件流</a:t>
            </a:r>
            <a:endParaRPr kumimoji="1" lang="zh-CN" altLang="en-US"/>
          </a:p>
        </p:txBody>
      </p:sp>
      <p:sp>
        <p:nvSpPr>
          <p:cNvPr id="11"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2895" y="1208405"/>
            <a:ext cx="7473950" cy="4439285"/>
          </a:xfrm>
          <a:prstGeom prst="rect">
            <a:avLst/>
          </a:prstGeom>
        </p:spPr>
      </p:pic>
      <p:sp>
        <p:nvSpPr>
          <p:cNvPr id="13" name="文本框 12"/>
          <p:cNvSpPr txBox="1"/>
          <p:nvPr/>
        </p:nvSpPr>
        <p:spPr>
          <a:xfrm>
            <a:off x="7446645" y="715010"/>
            <a:ext cx="4603750" cy="5354320"/>
          </a:xfrm>
          <a:prstGeom prst="rect">
            <a:avLst/>
          </a:prstGeom>
          <a:noFill/>
        </p:spPr>
        <p:txBody>
          <a:bodyPr wrap="square" rtlCol="0">
            <a:spAutoFit/>
          </a:bodyPr>
          <a:p>
            <a:r>
              <a:rPr lang="en-US" altLang="zh-CN"/>
              <a:t>1.</a:t>
            </a:r>
            <a:r>
              <a:rPr lang="zh-CN" altLang="en-US"/>
              <a:t>首先应该确定要求进行的维护的类型。用户常常把一项要求看作是为了改正软件的错误</a:t>
            </a:r>
            <a:r>
              <a:rPr lang="en-US" altLang="zh-CN"/>
              <a:t>(</a:t>
            </a:r>
            <a:r>
              <a:rPr lang="zh-CN" altLang="en-US"/>
              <a:t>改正性维护</a:t>
            </a:r>
            <a:r>
              <a:rPr lang="en-US" altLang="zh-CN"/>
              <a:t>),</a:t>
            </a:r>
            <a:r>
              <a:rPr lang="zh-CN" altLang="en-US"/>
              <a:t>而开发人员可能把同一项要求看作是适应性或完善性维护。当存在不同意见时必须协商解决</a:t>
            </a:r>
            <a:endParaRPr lang="zh-CN" altLang="en-US"/>
          </a:p>
          <a:p>
            <a:endParaRPr lang="en-US" altLang="zh-CN"/>
          </a:p>
          <a:p>
            <a:r>
              <a:rPr lang="en-US" altLang="zh-CN"/>
              <a:t>2.</a:t>
            </a:r>
            <a:r>
              <a:rPr lang="zh-CN" altLang="en-US"/>
              <a:t>对一项改正性维护要求</a:t>
            </a:r>
            <a:r>
              <a:rPr lang="en-US" altLang="zh-CN"/>
              <a:t>(</a:t>
            </a:r>
            <a:r>
              <a:rPr lang="zh-CN" altLang="en-US"/>
              <a:t>图中</a:t>
            </a:r>
            <a:r>
              <a:rPr lang="en-US" altLang="zh-CN"/>
              <a:t>“</a:t>
            </a:r>
            <a:r>
              <a:rPr lang="zh-CN" altLang="en-US"/>
              <a:t>错误</a:t>
            </a:r>
            <a:r>
              <a:rPr lang="en-US" altLang="zh-CN"/>
              <a:t>”</a:t>
            </a:r>
            <a:r>
              <a:rPr lang="zh-CN" altLang="en-US"/>
              <a:t>通路</a:t>
            </a:r>
            <a:r>
              <a:rPr lang="en-US" altLang="zh-CN"/>
              <a:t>)</a:t>
            </a:r>
            <a:r>
              <a:rPr lang="zh-CN" altLang="en-US"/>
              <a:t>的处理</a:t>
            </a:r>
            <a:r>
              <a:rPr lang="en-US" altLang="zh-CN"/>
              <a:t>,</a:t>
            </a:r>
            <a:r>
              <a:rPr lang="zh-CN" altLang="en-US"/>
              <a:t>从估量错误的严重程度开始。如果是一个严重的错误</a:t>
            </a:r>
            <a:r>
              <a:rPr lang="en-US" altLang="zh-CN"/>
              <a:t>(</a:t>
            </a:r>
            <a:r>
              <a:rPr lang="zh-CN" altLang="en-US"/>
              <a:t>例如</a:t>
            </a:r>
            <a:r>
              <a:rPr lang="en-US" altLang="zh-CN"/>
              <a:t>,</a:t>
            </a:r>
            <a:r>
              <a:rPr lang="zh-CN" altLang="en-US"/>
              <a:t>一个关键性的系统不能正常运行</a:t>
            </a:r>
            <a:r>
              <a:rPr lang="en-US" altLang="zh-CN"/>
              <a:t>),</a:t>
            </a:r>
            <a:r>
              <a:rPr lang="zh-CN" altLang="en-US"/>
              <a:t>则在系统管理员的指导下分派人员</a:t>
            </a:r>
            <a:r>
              <a:rPr lang="en-US" altLang="zh-CN"/>
              <a:t>,</a:t>
            </a:r>
            <a:r>
              <a:rPr lang="zh-CN" altLang="en-US"/>
              <a:t>并且立即开始问题分析过程。如果错误并不严重</a:t>
            </a:r>
            <a:r>
              <a:rPr lang="en-US" altLang="zh-CN"/>
              <a:t>,</a:t>
            </a:r>
            <a:r>
              <a:rPr lang="zh-CN" altLang="en-US"/>
              <a:t>那么改正性的维护和其他要求软件开发资源的任务一起统筹安排。</a:t>
            </a:r>
            <a:endParaRPr lang="zh-CN" altLang="en-US"/>
          </a:p>
          <a:p>
            <a:endParaRPr lang="zh-CN" altLang="en-US"/>
          </a:p>
          <a:p>
            <a:r>
              <a:rPr lang="en-US" altLang="zh-CN"/>
              <a:t>3.</a:t>
            </a:r>
            <a:r>
              <a:rPr lang="zh-CN" altLang="en-US"/>
              <a:t>应该确定每个维护要求的优先次序</a:t>
            </a:r>
            <a:r>
              <a:rPr lang="en-US" altLang="zh-CN"/>
              <a:t>,</a:t>
            </a:r>
            <a:r>
              <a:rPr lang="zh-CN" altLang="en-US"/>
              <a:t>并且安排要求的工作时间</a:t>
            </a:r>
            <a:r>
              <a:rPr lang="en-US" altLang="zh-CN"/>
              <a:t>,</a:t>
            </a:r>
            <a:r>
              <a:rPr lang="zh-CN" altLang="en-US"/>
              <a:t>就好像它是另一个开发任务一样</a:t>
            </a:r>
            <a:r>
              <a:rPr lang="en-US" altLang="zh-CN"/>
              <a:t>(</a:t>
            </a:r>
            <a:r>
              <a:rPr lang="zh-CN" altLang="en-US"/>
              <a:t>从所有意图和目标来看</a:t>
            </a:r>
            <a:r>
              <a:rPr lang="en-US" altLang="zh-CN"/>
              <a:t>,</a:t>
            </a:r>
            <a:r>
              <a:rPr lang="zh-CN" altLang="en-US"/>
              <a:t>它都属于开发工作</a:t>
            </a:r>
            <a:r>
              <a:rPr lang="en-US" altLang="zh-CN"/>
              <a:t>)</a:t>
            </a:r>
            <a:r>
              <a:rPr lang="zh-CN" altLang="en-US"/>
              <a:t>。如果一项维护要求的优先次序非常高</a:t>
            </a:r>
            <a:r>
              <a:rPr lang="en-US" altLang="zh-CN"/>
              <a:t>,</a:t>
            </a:r>
            <a:r>
              <a:rPr lang="zh-CN" altLang="en-US"/>
              <a:t>可能立即开始维护工作。</a:t>
            </a:r>
            <a:endParaRPr lang="zh-CN" altLang="en-US"/>
          </a:p>
        </p:txBody>
      </p:sp>
      <p:sp>
        <p:nvSpPr>
          <p:cNvPr id="15" name="文本框 14"/>
          <p:cNvSpPr txBox="1"/>
          <p:nvPr/>
        </p:nvSpPr>
        <p:spPr>
          <a:xfrm>
            <a:off x="554990" y="5910580"/>
            <a:ext cx="7221855" cy="922020"/>
          </a:xfrm>
          <a:prstGeom prst="rect">
            <a:avLst/>
          </a:prstGeom>
          <a:noFill/>
        </p:spPr>
        <p:txBody>
          <a:bodyPr wrap="square" rtlCol="0">
            <a:spAutoFit/>
          </a:bodyPr>
          <a:p>
            <a:r>
              <a:rPr lang="en-US" altLang="zh-CN"/>
              <a:t>4.</a:t>
            </a:r>
            <a:r>
              <a:rPr lang="zh-CN" altLang="en-US"/>
              <a:t>不管维护类型如何</a:t>
            </a:r>
            <a:r>
              <a:rPr lang="en-US" altLang="zh-CN"/>
              <a:t>,</a:t>
            </a:r>
            <a:r>
              <a:rPr lang="zh-CN" altLang="en-US"/>
              <a:t>都需要进行同样的技术工作。这些工作包括修改软件设计、复查、必要的代码修改、单元测试和集成测试</a:t>
            </a:r>
            <a:r>
              <a:rPr lang="en-US" altLang="zh-CN"/>
              <a:t>(</a:t>
            </a:r>
            <a:r>
              <a:rPr lang="zh-CN" altLang="en-US"/>
              <a:t>包括使用以前的测试方案的回归测试</a:t>
            </a:r>
            <a:r>
              <a:rPr lang="en-US" altLang="zh-CN"/>
              <a:t>)</a:t>
            </a:r>
            <a:r>
              <a:rPr lang="zh-CN" altLang="en-US"/>
              <a:t>、验收测试和复审。</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标题 1"/>
          <p:cNvCxnSpPr/>
          <p:nvPr/>
        </p:nvCxnSpPr>
        <p:spPr>
          <a:xfrm>
            <a:off x="5651212" y="5103654"/>
            <a:ext cx="889576" cy="0"/>
          </a:xfrm>
          <a:prstGeom prst="line">
            <a:avLst/>
          </a:prstGeom>
          <a:noFill/>
          <a:ln w="12700" cap="rnd">
            <a:solidFill>
              <a:schemeClr val="bg1"/>
            </a:solidFill>
            <a:miter/>
          </a:ln>
        </p:spPr>
      </p:cxnSp>
      <p:sp>
        <p:nvSpPr>
          <p:cNvPr id="5"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23105" y="45099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问题</a:t>
            </a:r>
            <a:r>
              <a:rPr kumimoji="1" lang="en-US" altLang="zh-CN"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 4</a:t>
            </a:r>
            <a:r>
              <a:rPr kumimoji="1" lang="zh-CN" altLang="en-US"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：复查试图回答哪些问题</a:t>
            </a: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a:p>
            <a:pPr algn="l">
              <a:lnSpc>
                <a:spcPct val="110000"/>
              </a:lnSpc>
            </a:pP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p:txBody>
      </p:sp>
      <p:sp>
        <p:nvSpPr>
          <p:cNvPr id="7"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2" name="文本框 1"/>
          <p:cNvSpPr txBox="1"/>
          <p:nvPr/>
        </p:nvSpPr>
        <p:spPr>
          <a:xfrm>
            <a:off x="668655" y="1478280"/>
            <a:ext cx="10854055" cy="3138170"/>
          </a:xfrm>
          <a:prstGeom prst="rect">
            <a:avLst/>
          </a:prstGeom>
          <a:noFill/>
        </p:spPr>
        <p:txBody>
          <a:bodyPr wrap="square" rtlCol="0">
            <a:spAutoFit/>
          </a:bodyPr>
          <a:p>
            <a:endParaRPr lang="zh-CN" altLang="en-US"/>
          </a:p>
          <a:p>
            <a:r>
              <a:rPr lang="zh-CN" altLang="en-US">
                <a:sym typeface="+mn-ea"/>
              </a:rPr>
              <a:t>在当前处境下设计、编码或测试的哪些方面能用不同方法进行</a:t>
            </a:r>
            <a:r>
              <a:rPr lang="en-US" altLang="zh-CN">
                <a:sym typeface="+mn-ea"/>
              </a:rPr>
              <a:t>?</a:t>
            </a:r>
            <a:endParaRPr lang="en-US" altLang="zh-CN"/>
          </a:p>
          <a:p>
            <a:r>
              <a:rPr lang="zh-CN" altLang="en-US">
                <a:sym typeface="+mn-ea"/>
              </a:rPr>
              <a:t>哪些维护资源是应该有而事实上却没有的</a:t>
            </a:r>
            <a:r>
              <a:rPr lang="en-US" altLang="zh-CN">
                <a:sym typeface="+mn-ea"/>
              </a:rPr>
              <a:t>?</a:t>
            </a:r>
            <a:endParaRPr lang="en-US" altLang="zh-CN"/>
          </a:p>
          <a:p>
            <a:r>
              <a:rPr lang="zh-CN" altLang="en-US">
                <a:sym typeface="+mn-ea"/>
              </a:rPr>
              <a:t>对于这项维护工作什么是主要的</a:t>
            </a:r>
            <a:r>
              <a:rPr lang="en-US" altLang="zh-CN">
                <a:sym typeface="+mn-ea"/>
              </a:rPr>
              <a:t>(</a:t>
            </a:r>
            <a:r>
              <a:rPr lang="zh-CN" altLang="en-US">
                <a:sym typeface="+mn-ea"/>
              </a:rPr>
              <a:t>以及次要的</a:t>
            </a:r>
            <a:r>
              <a:rPr lang="en-US" altLang="zh-CN">
                <a:sym typeface="+mn-ea"/>
              </a:rPr>
              <a:t>)</a:t>
            </a:r>
            <a:r>
              <a:rPr lang="zh-CN" altLang="en-US">
                <a:sym typeface="+mn-ea"/>
              </a:rPr>
              <a:t>障碍</a:t>
            </a:r>
            <a:r>
              <a:rPr lang="en-US" altLang="zh-CN">
                <a:sym typeface="+mn-ea"/>
              </a:rPr>
              <a:t>?</a:t>
            </a:r>
            <a:endParaRPr lang="en-US" altLang="zh-CN"/>
          </a:p>
          <a:p>
            <a:r>
              <a:rPr lang="zh-CN" altLang="en-US">
                <a:sym typeface="+mn-ea"/>
              </a:rPr>
              <a:t>要求的维护类型中有预防性维护吗</a:t>
            </a:r>
            <a:r>
              <a:rPr lang="en-US" altLang="zh-CN">
                <a:sym typeface="+mn-ea"/>
              </a:rPr>
              <a:t>?</a:t>
            </a:r>
            <a:endParaRPr lang="en-US" altLang="zh-CN"/>
          </a:p>
          <a:p>
            <a:endParaRPr lang="en-US" altLang="zh-CN"/>
          </a:p>
          <a:p>
            <a:endParaRPr lang="en-US" altLang="zh-CN"/>
          </a:p>
          <a:p>
            <a:endParaRPr lang="en-US" altLang="zh-CN"/>
          </a:p>
          <a:p>
            <a:r>
              <a:rPr lang="zh-CN" altLang="en-US">
                <a:sym typeface="+mn-ea"/>
              </a:rPr>
              <a:t>处境复查对将来维护工作的进行有重要影响</a:t>
            </a:r>
            <a:r>
              <a:rPr lang="en-US" altLang="zh-CN">
                <a:sym typeface="+mn-ea"/>
              </a:rPr>
              <a:t>,</a:t>
            </a:r>
            <a:r>
              <a:rPr lang="zh-CN" altLang="en-US">
                <a:sym typeface="+mn-ea"/>
              </a:rPr>
              <a:t>而且所提供的反馈信息对有效地管理软件组织十分重要。</a:t>
            </a:r>
            <a:endParaRPr lang="zh-CN" altLang="en-US"/>
          </a:p>
          <a:p>
            <a:endParaRPr lang="zh-CN" altLang="en-US"/>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strips(downLeft)">
                                      <p:cBhvr>
                                        <p:cTn id="7" dur="500"/>
                                        <p:tgtEl>
                                          <p:spTgt spid="2">
                                            <p:txEl>
                                              <p:pRg st="1" end="1"/>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strips(downLeft)">
                                      <p:cBhvr>
                                        <p:cTn id="10" dur="500"/>
                                        <p:tgtEl>
                                          <p:spTgt spid="2">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strips(downLeft)">
                                      <p:cBhvr>
                                        <p:cTn id="13" dur="500"/>
                                        <p:tgtEl>
                                          <p:spTgt spid="2">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strips(downLeft)">
                                      <p:cBhvr>
                                        <p:cTn id="16" dur="500"/>
                                        <p:tgtEl>
                                          <p:spTgt spid="2">
                                            <p:txEl>
                                              <p:pRg st="4" end="4"/>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animEffect transition="in" filter="strips(downLeft)">
                                      <p:cBhvr>
                                        <p:cTn id="1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297071" y="2265949"/>
            <a:ext cx="2574758" cy="529390"/>
          </a:xfrm>
          <a:custGeom>
            <a:avLst/>
            <a:gdLst>
              <a:gd name="connsiteX0" fmla="*/ 0 w 2574758"/>
              <a:gd name="connsiteY0" fmla="*/ 0 h 637674"/>
              <a:gd name="connsiteX1" fmla="*/ 2574758 w 2574758"/>
              <a:gd name="connsiteY1" fmla="*/ 0 h 637674"/>
              <a:gd name="connsiteX2" fmla="*/ 1680828 w 2574758"/>
              <a:gd name="connsiteY2" fmla="*/ 637674 h 637674"/>
              <a:gd name="connsiteX3" fmla="*/ 1680828 w 2574758"/>
              <a:gd name="connsiteY3" fmla="*/ 238624 h 637674"/>
              <a:gd name="connsiteX4" fmla="*/ 0 w 2574758"/>
              <a:gd name="connsiteY4" fmla="*/ 238624 h 637674"/>
            </a:gdLst>
            <a:ahLst/>
            <a:cxnLst/>
            <a:rect l="l" t="t" r="r" b="b"/>
            <a:pathLst>
              <a:path w="2574758" h="637674">
                <a:moveTo>
                  <a:pt x="0" y="0"/>
                </a:moveTo>
                <a:lnTo>
                  <a:pt x="2574758" y="0"/>
                </a:lnTo>
                <a:lnTo>
                  <a:pt x="1680828" y="637674"/>
                </a:lnTo>
                <a:lnTo>
                  <a:pt x="1680828" y="238624"/>
                </a:lnTo>
                <a:lnTo>
                  <a:pt x="0" y="238624"/>
                </a:ln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297071" y="3039979"/>
            <a:ext cx="9585158" cy="1387642"/>
          </a:xfrm>
          <a:prstGeom prst="rect">
            <a:avLst/>
          </a:prstGeom>
          <a:noFill/>
          <a:ln cap="sq">
            <a:noFill/>
          </a:ln>
        </p:spPr>
        <p:txBody>
          <a:bodyPr vert="horz" wrap="square" lIns="0" tIns="0" rIns="0" bIns="0" rtlCol="0" anchor="t"/>
          <a:lstStyle/>
          <a:p>
            <a:pPr algn="l">
              <a:lnSpc>
                <a:spcPct val="130000"/>
              </a:lnSpc>
            </a:pPr>
            <a:r>
              <a:rPr kumimoji="1" lang="zh-CN" altLang="en-US"/>
              <a:t>保存维护记录遇到的第一个问题就是</a:t>
            </a:r>
            <a:r>
              <a:rPr kumimoji="1" lang="en-US" altLang="zh-CN"/>
              <a:t>,</a:t>
            </a:r>
            <a:r>
              <a:rPr kumimoji="1" lang="zh-CN" altLang="en-US"/>
              <a:t>哪些数据是值得记录的</a:t>
            </a:r>
            <a:r>
              <a:rPr kumimoji="1" lang="en-US" altLang="zh-CN"/>
              <a:t>?Swanson</a:t>
            </a:r>
            <a:r>
              <a:rPr kumimoji="1" lang="zh-CN" altLang="en-US"/>
              <a:t>提出了下述内容</a:t>
            </a:r>
            <a:r>
              <a:rPr kumimoji="1" lang="en-US" altLang="zh-CN"/>
              <a:t>:</a:t>
            </a:r>
            <a:r>
              <a:rPr kumimoji="1" lang="en-US" altLang="en-US"/>
              <a:t>①</a:t>
            </a:r>
            <a:r>
              <a:rPr kumimoji="1" lang="zh-CN" altLang="en-US"/>
              <a:t>程序标识</a:t>
            </a:r>
            <a:r>
              <a:rPr kumimoji="1" lang="en-US" altLang="zh-CN"/>
              <a:t>;</a:t>
            </a:r>
            <a:r>
              <a:rPr kumimoji="1" lang="en-US" altLang="en-US"/>
              <a:t>②</a:t>
            </a:r>
            <a:r>
              <a:rPr kumimoji="1" lang="zh-CN" altLang="en-US"/>
              <a:t>源语句数</a:t>
            </a:r>
            <a:r>
              <a:rPr kumimoji="1" lang="en-US" altLang="zh-CN"/>
              <a:t>;</a:t>
            </a:r>
            <a:r>
              <a:rPr kumimoji="1" lang="en-US" altLang="en-US"/>
              <a:t>③</a:t>
            </a:r>
            <a:r>
              <a:rPr kumimoji="1" lang="zh-CN" altLang="en-US"/>
              <a:t>机器指令条数</a:t>
            </a:r>
            <a:r>
              <a:rPr kumimoji="1" lang="en-US" altLang="zh-CN"/>
              <a:t>;</a:t>
            </a:r>
            <a:r>
              <a:rPr kumimoji="1" lang="en-US" altLang="en-US"/>
              <a:t>④</a:t>
            </a:r>
            <a:r>
              <a:rPr kumimoji="1" lang="zh-CN" altLang="en-US"/>
              <a:t>使用的程序设计语言</a:t>
            </a:r>
            <a:r>
              <a:rPr kumimoji="1" lang="en-US" altLang="zh-CN"/>
              <a:t>;</a:t>
            </a:r>
            <a:r>
              <a:rPr kumimoji="1" lang="en-US" altLang="en-US"/>
              <a:t>⑤</a:t>
            </a:r>
            <a:r>
              <a:rPr kumimoji="1" lang="zh-CN" altLang="en-US"/>
              <a:t>程序安装的日期</a:t>
            </a:r>
            <a:r>
              <a:rPr kumimoji="1" lang="en-US" altLang="zh-CN"/>
              <a:t>;</a:t>
            </a:r>
            <a:r>
              <a:rPr kumimoji="1" lang="en-US" altLang="en-US"/>
              <a:t>⑥</a:t>
            </a:r>
            <a:r>
              <a:rPr kumimoji="1" lang="zh-CN" altLang="en-US"/>
              <a:t>自从安装以来程序运行的次数</a:t>
            </a:r>
            <a:r>
              <a:rPr kumimoji="1" lang="en-US" altLang="zh-CN"/>
              <a:t>;</a:t>
            </a:r>
            <a:r>
              <a:rPr kumimoji="1" lang="en-US" altLang="en-US"/>
              <a:t>⑦</a:t>
            </a:r>
            <a:r>
              <a:rPr kumimoji="1" lang="zh-CN" altLang="en-US"/>
              <a:t>自从安装以来程序失效的次数</a:t>
            </a:r>
            <a:r>
              <a:rPr kumimoji="1" lang="en-US" altLang="zh-CN"/>
              <a:t>;</a:t>
            </a:r>
            <a:r>
              <a:rPr kumimoji="1" lang="zh-CN" altLang="en-US"/>
              <a:t>⑧程序变动的层次和标识</a:t>
            </a:r>
            <a:r>
              <a:rPr kumimoji="1" lang="en-US" altLang="zh-CN"/>
              <a:t>;</a:t>
            </a:r>
            <a:r>
              <a:rPr kumimoji="1" lang="en-US" altLang="en-US"/>
              <a:t>⑨</a:t>
            </a:r>
            <a:r>
              <a:rPr kumimoji="1" lang="zh-CN" altLang="en-US"/>
              <a:t>因程序变动而增加的源语句数</a:t>
            </a:r>
            <a:r>
              <a:rPr kumimoji="1" lang="en-US" altLang="zh-CN"/>
              <a:t>;</a:t>
            </a:r>
            <a:r>
              <a:rPr kumimoji="1" lang="en-US" altLang="en-US"/>
              <a:t>⑩</a:t>
            </a:r>
            <a:r>
              <a:rPr kumimoji="1" lang="zh-CN" altLang="en-US"/>
              <a:t>因程序变动而删除的源语句数</a:t>
            </a:r>
            <a:r>
              <a:rPr kumimoji="1" lang="en-US" altLang="zh-CN"/>
              <a:t>;</a:t>
            </a:r>
            <a:r>
              <a:rPr kumimoji="1" lang="en-US" altLang="en-US"/>
              <a:t>⑪</a:t>
            </a:r>
            <a:r>
              <a:rPr kumimoji="1" lang="zh-CN" altLang="en-US"/>
              <a:t>改动耗费的人时数</a:t>
            </a:r>
            <a:r>
              <a:rPr kumimoji="1" lang="en-US" altLang="zh-CN"/>
              <a:t>;</a:t>
            </a:r>
            <a:r>
              <a:rPr kumimoji="1" lang="en-US" altLang="en-US"/>
              <a:t>⑫</a:t>
            </a:r>
            <a:r>
              <a:rPr kumimoji="1" lang="zh-CN" altLang="en-US"/>
              <a:t>程序改动的日期</a:t>
            </a:r>
            <a:r>
              <a:rPr kumimoji="1" lang="en-US" altLang="zh-CN"/>
              <a:t>;</a:t>
            </a:r>
            <a:r>
              <a:rPr kumimoji="1" lang="en-US" altLang="en-US"/>
              <a:t>⑬</a:t>
            </a:r>
            <a:r>
              <a:rPr kumimoji="1" lang="zh-CN" altLang="en-US"/>
              <a:t>软件工程师的名字</a:t>
            </a:r>
            <a:r>
              <a:rPr kumimoji="1" lang="en-US" altLang="zh-CN"/>
              <a:t>;</a:t>
            </a:r>
            <a:r>
              <a:rPr kumimoji="1" lang="en-US" altLang="en-US"/>
              <a:t>⑭</a:t>
            </a:r>
            <a:r>
              <a:rPr kumimoji="1" lang="zh-CN" altLang="en-US"/>
              <a:t>维护要求表的标识</a:t>
            </a:r>
            <a:r>
              <a:rPr kumimoji="1" lang="en-US" altLang="zh-CN"/>
              <a:t>;</a:t>
            </a:r>
            <a:r>
              <a:rPr kumimoji="1" lang="en-US" altLang="en-US"/>
              <a:t>⑮</a:t>
            </a:r>
            <a:r>
              <a:rPr kumimoji="1" lang="zh-CN" altLang="en-US"/>
              <a:t>维护类型</a:t>
            </a:r>
            <a:r>
              <a:rPr kumimoji="1" lang="en-US" altLang="zh-CN"/>
              <a:t>;</a:t>
            </a:r>
            <a:r>
              <a:rPr kumimoji="1" lang="zh-CN" altLang="en-US"/>
              <a:t>维护开始和完成的日期</a:t>
            </a:r>
            <a:r>
              <a:rPr kumimoji="1" lang="en-US" altLang="zh-CN"/>
              <a:t>;</a:t>
            </a:r>
            <a:r>
              <a:rPr kumimoji="1" lang="en-US" altLang="en-US"/>
              <a:t>⑰</a:t>
            </a:r>
            <a:r>
              <a:rPr kumimoji="1" lang="zh-CN" altLang="en-US"/>
              <a:t>累计用于维护的人时数</a:t>
            </a:r>
            <a:r>
              <a:rPr kumimoji="1" lang="en-US" altLang="zh-CN"/>
              <a:t>;</a:t>
            </a:r>
            <a:r>
              <a:rPr kumimoji="1" lang="en-US" altLang="en-US"/>
              <a:t>⑱</a:t>
            </a:r>
            <a:r>
              <a:rPr kumimoji="1" lang="zh-CN" altLang="en-US"/>
              <a:t>与完成的维护相联系的纯效益。</a:t>
            </a:r>
            <a:endParaRPr kumimoji="1" lang="zh-CN" altLang="en-US"/>
          </a:p>
          <a:p>
            <a:pPr algn="l">
              <a:lnSpc>
                <a:spcPct val="130000"/>
              </a:lnSpc>
            </a:pPr>
            <a:r>
              <a:rPr kumimoji="1" lang="zh-CN" altLang="en-US"/>
              <a:t>应该为每项维护工作都收集上述数据。可以利用这些数据构成一个维护数据库的基础</a:t>
            </a:r>
            <a:r>
              <a:rPr kumimoji="1" lang="en-US" altLang="zh-CN"/>
              <a:t>,</a:t>
            </a:r>
            <a:r>
              <a:rPr kumimoji="1" lang="zh-CN" altLang="en-US"/>
              <a:t>并且像下面介绍的那样对它们进行评价。</a:t>
            </a:r>
            <a:endParaRPr kumimoji="1" lang="zh-CN" altLang="en-US"/>
          </a:p>
        </p:txBody>
      </p:sp>
      <p:sp>
        <p:nvSpPr>
          <p:cNvPr id="4" name="标题 1"/>
          <p:cNvSpPr txBox="1"/>
          <p:nvPr/>
        </p:nvSpPr>
        <p:spPr>
          <a:xfrm>
            <a:off x="1311275" y="2442412"/>
            <a:ext cx="1576303" cy="529390"/>
          </a:xfrm>
          <a:prstGeom prst="rect">
            <a:avLst/>
          </a:prstGeom>
          <a:noFill/>
          <a:ln cap="sq">
            <a:noFill/>
          </a:ln>
        </p:spPr>
        <p:txBody>
          <a:bodyPr vert="horz" wrap="square" lIns="0" tIns="0" rIns="0" bIns="0" rtlCol="0" anchor="t"/>
          <a:lstStyle/>
          <a:p>
            <a:pPr algn="l">
              <a:lnSpc>
                <a:spcPct val="130000"/>
              </a:lnSpc>
            </a:pPr>
            <a:r>
              <a:rPr kumimoji="1" lang="en-US" altLang="zh-CN" sz="2800">
                <a:ln w="12700">
                  <a:noFill/>
                </a:ln>
                <a:solidFill>
                  <a:srgbClr val="2C61F4">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5"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保存维护记录</a:t>
            </a:r>
            <a:endParaRPr kumimoji="1" lang="zh-CN" altLang="en-US"/>
          </a:p>
        </p:txBody>
      </p:sp>
      <p:sp>
        <p:nvSpPr>
          <p:cNvPr id="7"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590676" y="2488199"/>
            <a:ext cx="1713162" cy="1713160"/>
          </a:xfrm>
          <a:prstGeom prst="ellipse">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753497" y="2643941"/>
            <a:ext cx="1550341" cy="1550339"/>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275744" y="3197683"/>
            <a:ext cx="505847" cy="442855"/>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3537283" y="990928"/>
            <a:ext cx="7051339" cy="2381861"/>
          </a:xfrm>
          <a:prstGeom prst="rect">
            <a:avLst/>
          </a:prstGeom>
          <a:noFill/>
          <a:ln cap="sq">
            <a:noFill/>
          </a:ln>
        </p:spPr>
        <p:txBody>
          <a:bodyPr vert="horz" wrap="square" lIns="0" tIns="0" rIns="0" bIns="0" rtlCol="0" anchor="t"/>
          <a:lstStyle/>
          <a:p>
            <a:pPr algn="l">
              <a:lnSpc>
                <a:spcPct val="150000"/>
              </a:lnSpc>
            </a:pPr>
            <a:r>
              <a:rPr kumimoji="1" lang="en-US" altLang="zh-CN"/>
              <a:t>5.</a:t>
            </a:r>
            <a:r>
              <a:rPr kumimoji="1" lang="zh-CN" altLang="en-US"/>
              <a:t>评价维护活动</a:t>
            </a:r>
            <a:endParaRPr kumimoji="1" lang="zh-CN" altLang="en-US"/>
          </a:p>
          <a:p>
            <a:pPr algn="l">
              <a:lnSpc>
                <a:spcPct val="150000"/>
              </a:lnSpc>
            </a:pPr>
            <a:r>
              <a:rPr kumimoji="1" lang="zh-CN" altLang="en-US"/>
              <a:t>缺乏有效的数据就无法评价维护活动。如果已经开始保存维护记录了</a:t>
            </a:r>
            <a:r>
              <a:rPr kumimoji="1" lang="en-US" altLang="zh-CN"/>
              <a:t>,</a:t>
            </a:r>
            <a:r>
              <a:rPr kumimoji="1" lang="zh-CN" altLang="en-US"/>
              <a:t>则可以对维护工作做一些定量度量。至少可以从下述</a:t>
            </a:r>
            <a:r>
              <a:rPr kumimoji="1" lang="en-US" altLang="zh-CN"/>
              <a:t>7</a:t>
            </a:r>
            <a:r>
              <a:rPr kumimoji="1" lang="zh-CN" altLang="en-US"/>
              <a:t>个方面度量维护工作。</a:t>
            </a:r>
            <a:endParaRPr kumimoji="1" lang="zh-CN" altLang="en-US"/>
          </a:p>
          <a:p>
            <a:pPr algn="l">
              <a:lnSpc>
                <a:spcPct val="150000"/>
              </a:lnSpc>
            </a:pPr>
            <a:r>
              <a:rPr kumimoji="1" lang="en-US" altLang="zh-CN"/>
              <a:t>(1)</a:t>
            </a:r>
            <a:r>
              <a:rPr kumimoji="1" lang="zh-CN" altLang="en-US"/>
              <a:t>每次程序运行平均失效的次数。</a:t>
            </a:r>
            <a:endParaRPr kumimoji="1" lang="zh-CN" altLang="en-US"/>
          </a:p>
          <a:p>
            <a:pPr algn="l">
              <a:lnSpc>
                <a:spcPct val="150000"/>
              </a:lnSpc>
            </a:pPr>
            <a:r>
              <a:rPr kumimoji="1" lang="en-US" altLang="zh-CN"/>
              <a:t>(2)</a:t>
            </a:r>
            <a:r>
              <a:rPr kumimoji="1" lang="zh-CN" altLang="en-US"/>
              <a:t>用于每一类维护活动的总人时数。</a:t>
            </a:r>
            <a:endParaRPr kumimoji="1" lang="zh-CN" altLang="en-US"/>
          </a:p>
          <a:p>
            <a:pPr algn="l">
              <a:lnSpc>
                <a:spcPct val="150000"/>
              </a:lnSpc>
            </a:pPr>
            <a:r>
              <a:rPr kumimoji="1" lang="en-US" altLang="zh-CN"/>
              <a:t>(3)</a:t>
            </a:r>
            <a:r>
              <a:rPr kumimoji="1" lang="zh-CN" altLang="en-US"/>
              <a:t>平均每个程序、每种语言、每种维护类型所做的程序变动数</a:t>
            </a:r>
            <a:endParaRPr kumimoji="1" lang="zh-CN" altLang="en-US"/>
          </a:p>
          <a:p>
            <a:pPr algn="l">
              <a:lnSpc>
                <a:spcPct val="150000"/>
              </a:lnSpc>
            </a:pPr>
            <a:r>
              <a:rPr kumimoji="1" lang="en-US" altLang="zh-CN"/>
              <a:t>(4)</a:t>
            </a:r>
            <a:r>
              <a:rPr kumimoji="1" lang="zh-CN" altLang="en-US"/>
              <a:t>维护过程中增加或删除一个源语句平均花费的人时数</a:t>
            </a:r>
            <a:endParaRPr kumimoji="1" lang="zh-CN" altLang="en-US"/>
          </a:p>
          <a:p>
            <a:pPr algn="l">
              <a:lnSpc>
                <a:spcPct val="150000"/>
              </a:lnSpc>
            </a:pPr>
            <a:r>
              <a:rPr kumimoji="1" lang="en-US" altLang="zh-CN"/>
              <a:t>(5)</a:t>
            </a:r>
            <a:r>
              <a:rPr kumimoji="1" lang="zh-CN" altLang="en-US"/>
              <a:t>维护每种语言平均花费的人时数。</a:t>
            </a:r>
            <a:endParaRPr kumimoji="1" lang="zh-CN" altLang="en-US"/>
          </a:p>
          <a:p>
            <a:pPr algn="l">
              <a:lnSpc>
                <a:spcPct val="150000"/>
              </a:lnSpc>
            </a:pPr>
            <a:r>
              <a:rPr kumimoji="1" lang="en-US" altLang="zh-CN"/>
              <a:t>(6)</a:t>
            </a:r>
            <a:r>
              <a:rPr kumimoji="1" lang="zh-CN" altLang="en-US"/>
              <a:t>一张维护要求表的平均周转时间。</a:t>
            </a:r>
            <a:endParaRPr kumimoji="1" lang="zh-CN" altLang="en-US"/>
          </a:p>
          <a:p>
            <a:pPr algn="l">
              <a:lnSpc>
                <a:spcPct val="150000"/>
              </a:lnSpc>
            </a:pPr>
            <a:r>
              <a:rPr kumimoji="1" lang="en-US" altLang="zh-CN"/>
              <a:t>(7)</a:t>
            </a:r>
            <a:r>
              <a:rPr kumimoji="1" lang="zh-CN" altLang="en-US"/>
              <a:t>不同维护类型所占的百分比。</a:t>
            </a:r>
            <a:endParaRPr kumimoji="1" lang="zh-CN" altLang="en-US"/>
          </a:p>
          <a:p>
            <a:pPr algn="l">
              <a:lnSpc>
                <a:spcPct val="150000"/>
              </a:lnSpc>
            </a:pPr>
            <a:r>
              <a:rPr kumimoji="1" lang="zh-CN" altLang="en-US"/>
              <a:t>根据对维护工作定量度量的结果</a:t>
            </a:r>
            <a:r>
              <a:rPr kumimoji="1" lang="en-US" altLang="zh-CN"/>
              <a:t>,</a:t>
            </a:r>
            <a:r>
              <a:rPr kumimoji="1" lang="zh-CN" altLang="en-US"/>
              <a:t>可以做出关于开发技术、语言选择</a:t>
            </a:r>
            <a:r>
              <a:rPr kumimoji="1" lang="en-US" altLang="zh-CN"/>
              <a:t>,</a:t>
            </a:r>
            <a:r>
              <a:rPr kumimoji="1" lang="zh-CN" altLang="en-US"/>
              <a:t>维护工作量规划、资源分配及其他许多方面的决定</a:t>
            </a:r>
            <a:r>
              <a:rPr kumimoji="1" lang="en-US" altLang="zh-CN"/>
              <a:t>,</a:t>
            </a:r>
            <a:r>
              <a:rPr kumimoji="1" lang="zh-CN" altLang="en-US"/>
              <a:t>而且可以利用这样的数据去分析评价维护任务。</a:t>
            </a:r>
            <a:endParaRPr kumimoji="1" lang="zh-CN" altLang="en-US"/>
          </a:p>
        </p:txBody>
      </p:sp>
      <p:sp>
        <p:nvSpPr>
          <p:cNvPr id="6" name="标题 1"/>
          <p:cNvSpPr txBox="1"/>
          <p:nvPr/>
        </p:nvSpPr>
        <p:spPr>
          <a:xfrm>
            <a:off x="1675725" y="2787176"/>
            <a:ext cx="139501" cy="139501"/>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评价维护活动</a:t>
            </a:r>
            <a:endParaRPr kumimoji="1" lang="zh-CN" altLang="en-US"/>
          </a:p>
        </p:txBody>
      </p:sp>
      <p:sp>
        <p:nvSpPr>
          <p:cNvPr id="9"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056185" cy="6858000"/>
          </a:xfrm>
          <a:prstGeom prst="rect">
            <a:avLst/>
          </a:prstGeom>
          <a:solidFill>
            <a:schemeClr val="tx2">
              <a:alpha val="15000"/>
            </a:schemeClr>
          </a:solidFill>
          <a:ln w="12700" cap="flat">
            <a:noFill/>
            <a:miter/>
          </a:ln>
        </p:spPr>
        <p:txBody>
          <a:bodyPr vert="horz" wrap="square" lIns="91440" tIns="93600" rIns="91440" bIns="45720" rtlCol="0" anchor="ctr"/>
          <a:lstStyle/>
          <a:p>
            <a:pPr algn="ctr">
              <a:lnSpc>
                <a:spcPct val="110000"/>
              </a:lnSpc>
            </a:pPr>
            <a:endParaRPr kumimoji="1" lang="zh-CN" altLang="en-US"/>
          </a:p>
        </p:txBody>
      </p:sp>
      <p:sp>
        <p:nvSpPr>
          <p:cNvPr id="3" name="标题 1"/>
          <p:cNvSpPr txBox="1"/>
          <p:nvPr/>
        </p:nvSpPr>
        <p:spPr>
          <a:xfrm>
            <a:off x="1" y="1028700"/>
            <a:ext cx="5251938" cy="2111696"/>
          </a:xfrm>
          <a:prstGeom prst="rect">
            <a:avLst/>
          </a:prstGeom>
          <a:solidFill>
            <a:schemeClr val="accent1">
              <a:lumMod val="75000"/>
            </a:schemeClr>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2743" y="-662064"/>
            <a:ext cx="3213327" cy="3583064"/>
          </a:xfrm>
          <a:prstGeom prst="rect">
            <a:avLst/>
          </a:prstGeom>
          <a:noFill/>
          <a:ln cap="sq">
            <a:noFill/>
          </a:ln>
        </p:spPr>
        <p:txBody>
          <a:bodyPr vert="horz" wrap="square" lIns="0" tIns="0" rIns="0" bIns="0" rtlCol="0" anchor="b"/>
          <a:lstStyle/>
          <a:p>
            <a:pPr algn="l">
              <a:lnSpc>
                <a:spcPct val="110000"/>
              </a:lnSpc>
            </a:pPr>
            <a:r>
              <a:rPr kumimoji="1" lang="en-US" altLang="zh-CN" sz="1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5" name="标题 1"/>
          <p:cNvSpPr txBox="1"/>
          <p:nvPr/>
        </p:nvSpPr>
        <p:spPr>
          <a:xfrm>
            <a:off x="6933363" y="4075074"/>
            <a:ext cx="4585537" cy="2059026"/>
          </a:xfrm>
          <a:prstGeom prst="rect">
            <a:avLst/>
          </a:prstGeom>
          <a:noFill/>
          <a:ln>
            <a:noFill/>
          </a:ln>
        </p:spPr>
        <p:txBody>
          <a:bodyPr vert="horz" wrap="square" lIns="0" tIns="0" rIns="0" bIns="0" rtlCol="0" anchor="t"/>
          <a:lstStyle/>
          <a:p>
            <a:pPr algn="l">
              <a:lnSpc>
                <a:spcPct val="130000"/>
              </a:lnSpc>
            </a:pPr>
            <a:r>
              <a:rPr kumimoji="1" lang="en-US" altLang="zh-CN" sz="3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软件的可维护性</a:t>
            </a:r>
            <a:endParaRPr kumimoji="1" lang="zh-CN" altLang="en-US"/>
          </a:p>
        </p:txBody>
      </p:sp>
      <p:sp>
        <p:nvSpPr>
          <p:cNvPr id="6" name="标题 1"/>
          <p:cNvSpPr txBox="1"/>
          <p:nvPr/>
        </p:nvSpPr>
        <p:spPr>
          <a:xfrm>
            <a:off x="6557971" y="4164328"/>
            <a:ext cx="190825" cy="190827"/>
          </a:xfrm>
          <a:prstGeom prst="ellipse">
            <a:avLst/>
          </a:prstGeom>
          <a:solidFill>
            <a:schemeClr val="accent1">
              <a:lumMod val="75000"/>
            </a:schemeClr>
          </a:solidFill>
          <a:ln w="381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5206077"/>
            <a:ext cx="4791922" cy="95897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474127" y="5206077"/>
            <a:ext cx="717873" cy="95897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932272" y="2081292"/>
            <a:ext cx="6480000" cy="276999"/>
          </a:xfrm>
          <a:prstGeom prst="rect">
            <a:avLst/>
          </a:prstGeom>
          <a:noFill/>
          <a:ln>
            <a:noFill/>
          </a:ln>
        </p:spPr>
        <p:txBody>
          <a:bodyPr vert="horz" wrap="square" lIns="0" tIns="0" rIns="0" bIns="0" rtlCol="0" anchor="t"/>
          <a:lstStyle/>
          <a:p>
            <a:pPr algn="l">
              <a:lnSpc>
                <a:spcPct val="100000"/>
              </a:lnSpc>
            </a:pPr>
            <a:r>
              <a:rPr kumimoji="1" lang="en-US" altLang="zh-CN" sz="1800">
                <a:ln w="12700">
                  <a:noFill/>
                </a:ln>
                <a:solidFill>
                  <a:srgbClr val="795FE5">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5" name="标题 1"/>
          <p:cNvSpPr txBox="1"/>
          <p:nvPr/>
        </p:nvSpPr>
        <p:spPr>
          <a:xfrm>
            <a:off x="4932272" y="2402511"/>
            <a:ext cx="6480000" cy="550551"/>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可测试性：文档、软件结构、测试工具等因素影响软件的可测试性。</a:t>
            </a:r>
            <a:endParaRPr kumimoji="1" lang="zh-CN" altLang="en-US"/>
          </a:p>
        </p:txBody>
      </p:sp>
      <p:sp>
        <p:nvSpPr>
          <p:cNvPr id="6" name="标题 1"/>
          <p:cNvSpPr txBox="1"/>
          <p:nvPr/>
        </p:nvSpPr>
        <p:spPr>
          <a:xfrm>
            <a:off x="4932272" y="5173942"/>
            <a:ext cx="6480000" cy="276999"/>
          </a:xfrm>
          <a:prstGeom prst="rect">
            <a:avLst/>
          </a:prstGeom>
          <a:noFill/>
          <a:ln>
            <a:noFill/>
          </a:ln>
        </p:spPr>
        <p:txBody>
          <a:bodyPr vert="horz" wrap="square" lIns="0" tIns="0" rIns="0" bIns="0" rtlCol="0" anchor="t"/>
          <a:lstStyle/>
          <a:p>
            <a:pPr algn="l">
              <a:lnSpc>
                <a:spcPct val="100000"/>
              </a:lnSpc>
            </a:pPr>
            <a:r>
              <a:rPr kumimoji="1" lang="en-US" altLang="zh-CN" sz="1800">
                <a:ln w="12700">
                  <a:noFill/>
                </a:ln>
                <a:solidFill>
                  <a:srgbClr val="795FE5">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7" name="标题 1"/>
          <p:cNvSpPr txBox="1"/>
          <p:nvPr/>
        </p:nvSpPr>
        <p:spPr>
          <a:xfrm>
            <a:off x="4932272" y="5488649"/>
            <a:ext cx="6480000" cy="747050"/>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可重用：使用可重用的软件构件可以提高软件的可靠性和维护性。</a:t>
            </a:r>
            <a:endParaRPr kumimoji="1" lang="zh-CN" altLang="en-US"/>
          </a:p>
        </p:txBody>
      </p:sp>
      <p:sp>
        <p:nvSpPr>
          <p:cNvPr id="8" name="标题 1"/>
          <p:cNvSpPr txBox="1"/>
          <p:nvPr/>
        </p:nvSpPr>
        <p:spPr>
          <a:xfrm>
            <a:off x="4932272" y="3105564"/>
            <a:ext cx="6480000" cy="276999"/>
          </a:xfrm>
          <a:prstGeom prst="rect">
            <a:avLst/>
          </a:prstGeom>
          <a:noFill/>
          <a:ln>
            <a:noFill/>
          </a:ln>
        </p:spPr>
        <p:txBody>
          <a:bodyPr vert="horz" wrap="square" lIns="0" tIns="0" rIns="0" bIns="0" rtlCol="0" anchor="t"/>
          <a:lstStyle/>
          <a:p>
            <a:pPr algn="l">
              <a:lnSpc>
                <a:spcPct val="100000"/>
              </a:lnSpc>
            </a:pPr>
            <a:r>
              <a:rPr kumimoji="1" lang="en-US" altLang="zh-CN" sz="1800">
                <a:ln w="12700">
                  <a:noFill/>
                </a:ln>
                <a:solidFill>
                  <a:srgbClr val="795FE5">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a:p>
        </p:txBody>
      </p:sp>
      <p:sp>
        <p:nvSpPr>
          <p:cNvPr id="9" name="标题 1"/>
          <p:cNvSpPr txBox="1"/>
          <p:nvPr/>
        </p:nvSpPr>
        <p:spPr>
          <a:xfrm>
            <a:off x="4932272" y="3436700"/>
            <a:ext cx="6480000" cy="550551"/>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可修改性：设计原理和启发规则影响软件的可修改性。</a:t>
            </a:r>
            <a:endParaRPr kumimoji="1" lang="zh-CN" altLang="en-US"/>
          </a:p>
        </p:txBody>
      </p:sp>
      <p:sp>
        <p:nvSpPr>
          <p:cNvPr id="10" name="标题 1"/>
          <p:cNvSpPr txBox="1"/>
          <p:nvPr/>
        </p:nvSpPr>
        <p:spPr>
          <a:xfrm>
            <a:off x="4932272" y="1039988"/>
            <a:ext cx="6480000" cy="276999"/>
          </a:xfrm>
          <a:prstGeom prst="rect">
            <a:avLst/>
          </a:prstGeom>
          <a:noFill/>
          <a:ln>
            <a:noFill/>
          </a:ln>
        </p:spPr>
        <p:txBody>
          <a:bodyPr vert="horz" wrap="square" lIns="0" tIns="0" rIns="0" bIns="0" rtlCol="0" anchor="t"/>
          <a:lstStyle/>
          <a:p>
            <a:pPr algn="l">
              <a:lnSpc>
                <a:spcPct val="100000"/>
              </a:lnSpc>
            </a:pPr>
            <a:r>
              <a:rPr kumimoji="1" lang="en-US" altLang="zh-CN" sz="1800">
                <a:ln w="12700">
                  <a:noFill/>
                </a:ln>
                <a:solidFill>
                  <a:srgbClr val="795FE5">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11" name="标题 1"/>
          <p:cNvSpPr txBox="1"/>
          <p:nvPr/>
        </p:nvSpPr>
        <p:spPr>
          <a:xfrm>
            <a:off x="4932272" y="1378239"/>
            <a:ext cx="6480000" cy="550551"/>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可理解性：软件结构、文档、设计、编程语言等因素影响软件的可理解性。</a:t>
            </a:r>
            <a:endParaRPr kumimoji="1" lang="zh-CN" altLang="en-US"/>
          </a:p>
        </p:txBody>
      </p:sp>
      <p:pic>
        <p:nvPicPr>
          <p:cNvPr id="12" name="图片 11"/>
          <p:cNvPicPr>
            <a:picLocks noChangeAspect="1"/>
          </p:cNvPicPr>
          <p:nvPr/>
        </p:nvPicPr>
        <p:blipFill>
          <a:blip r:embed="rId1"/>
          <a:srcRect l="19589" r="19589"/>
          <a:stretch>
            <a:fillRect/>
          </a:stretch>
        </p:blipFill>
        <p:spPr>
          <a:xfrm>
            <a:off x="711200" y="1069906"/>
            <a:ext cx="3410130" cy="5095142"/>
          </a:xfrm>
          <a:custGeom>
            <a:avLst/>
            <a:gdLst/>
            <a:ahLst/>
            <a:cxnLst/>
            <a:rect l="l" t="t" r="r" b="b"/>
            <a:pathLst>
              <a:path w="3416300" h="5092700">
                <a:moveTo>
                  <a:pt x="0" y="0"/>
                </a:moveTo>
                <a:lnTo>
                  <a:pt x="3410130" y="0"/>
                </a:lnTo>
                <a:lnTo>
                  <a:pt x="3410130" y="5095142"/>
                </a:lnTo>
                <a:lnTo>
                  <a:pt x="0" y="5095142"/>
                </a:lnTo>
                <a:close/>
              </a:path>
            </a:pathLst>
          </a:custGeom>
          <a:noFill/>
          <a:ln>
            <a:noFill/>
          </a:ln>
        </p:spPr>
      </p:pic>
      <p:sp>
        <p:nvSpPr>
          <p:cNvPr id="13" name="标题 1"/>
          <p:cNvSpPr txBox="1"/>
          <p:nvPr/>
        </p:nvSpPr>
        <p:spPr>
          <a:xfrm>
            <a:off x="4932272" y="4139753"/>
            <a:ext cx="6480000" cy="276999"/>
          </a:xfrm>
          <a:prstGeom prst="rect">
            <a:avLst/>
          </a:prstGeom>
          <a:noFill/>
          <a:ln>
            <a:noFill/>
          </a:ln>
        </p:spPr>
        <p:txBody>
          <a:bodyPr vert="horz" wrap="square" lIns="0" tIns="0" rIns="0" bIns="0" rtlCol="0" anchor="t"/>
          <a:lstStyle/>
          <a:p>
            <a:pPr algn="l">
              <a:lnSpc>
                <a:spcPct val="100000"/>
              </a:lnSpc>
            </a:pPr>
            <a:r>
              <a:rPr kumimoji="1" lang="en-US" altLang="zh-CN" sz="1800">
                <a:ln w="12700">
                  <a:noFill/>
                </a:ln>
                <a:solidFill>
                  <a:srgbClr val="795FE5">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a:p>
        </p:txBody>
      </p:sp>
      <p:sp>
        <p:nvSpPr>
          <p:cNvPr id="14" name="标题 1"/>
          <p:cNvSpPr txBox="1"/>
          <p:nvPr/>
        </p:nvSpPr>
        <p:spPr>
          <a:xfrm>
            <a:off x="4932272" y="4470889"/>
            <a:ext cx="6480000" cy="550551"/>
          </a:xfrm>
          <a:prstGeom prst="rect">
            <a:avLst/>
          </a:prstGeom>
          <a:noFill/>
          <a:ln>
            <a:noFill/>
          </a:ln>
        </p:spPr>
        <p:txBody>
          <a:bodyPr vert="horz" wrap="square" lIns="0" tIns="0" rIns="0" bIns="0" rtlCol="0" anchor="t"/>
          <a:lstStyle/>
          <a:p>
            <a:pPr algn="l">
              <a:lnSpc>
                <a:spcPct val="13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可移植性：程序代码集中放到特定模块中可以降低修改的难度。</a:t>
            </a:r>
            <a:endParaRPr kumimoji="1" lang="zh-CN" altLang="en-US"/>
          </a:p>
        </p:txBody>
      </p:sp>
      <p:sp>
        <p:nvSpPr>
          <p:cNvPr id="15"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决定软件可维护性的因素</a:t>
            </a:r>
            <a:endParaRPr kumimoji="1" lang="zh-CN" altLang="en-US"/>
          </a:p>
        </p:txBody>
      </p:sp>
      <p:sp>
        <p:nvSpPr>
          <p:cNvPr id="17"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682081" y="1620252"/>
            <a:ext cx="3986464" cy="3986464"/>
          </a:xfrm>
          <a:prstGeom prst="teardrop">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27208" y="1692444"/>
            <a:ext cx="4875495" cy="4831086"/>
          </a:xfrm>
          <a:prstGeom prst="teardrop">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293893" y="1812758"/>
            <a:ext cx="176466" cy="176464"/>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71337" y="2570481"/>
            <a:ext cx="4110789" cy="3426282"/>
          </a:xfrm>
          <a:prstGeom prst="rect">
            <a:avLst/>
          </a:prstGeom>
          <a:noFill/>
          <a:ln>
            <a:noFill/>
          </a:ln>
        </p:spPr>
        <p:txBody>
          <a:bodyPr vert="horz" wrap="square" lIns="0" tIns="0" rIns="0" bIns="0" rtlCol="0" anchor="t"/>
          <a:lstStyle/>
          <a:p>
            <a:pPr algn="ctr">
              <a:lnSpc>
                <a:spcPct val="150000"/>
              </a:lnSpc>
            </a:pP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用户文档</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nSpc>
                <a:spcPct val="150000"/>
              </a:lnSpc>
            </a:pP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1.</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功能描述：说明系统能做什么。</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nSpc>
                <a:spcPct val="150000"/>
              </a:lnSpc>
            </a:pP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2安装文档</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：说明怎样安装，怎样是系统适应特定的硬件配置。</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nSpc>
                <a:spcPct val="150000"/>
              </a:lnSpc>
            </a:pP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3.使用手册</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：简要说明如何着手使用。</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nSpc>
                <a:spcPct val="150000"/>
              </a:lnSpc>
            </a:pP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4.参考手册</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：详尽描述用户可以使用的所有系统设施以及它们的使用方法。</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nSpc>
                <a:spcPct val="150000"/>
              </a:lnSpc>
            </a:pP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5.操作员指南</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（如果有系统操作员）：说明操作员如何处理使用中出现的各种情况。</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p:txBody>
      </p:sp>
      <p:sp>
        <p:nvSpPr>
          <p:cNvPr id="6" name="标题 1"/>
          <p:cNvSpPr txBox="1"/>
          <p:nvPr/>
        </p:nvSpPr>
        <p:spPr>
          <a:xfrm>
            <a:off x="6510755" y="1620252"/>
            <a:ext cx="3986464" cy="3986464"/>
          </a:xfrm>
          <a:prstGeom prst="teardrop">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589297" y="1692444"/>
            <a:ext cx="3842080" cy="3842080"/>
          </a:xfrm>
          <a:prstGeom prst="teardrop">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0122567" y="1812758"/>
            <a:ext cx="176466" cy="176464"/>
          </a:xfrm>
          <a:prstGeom prst="ellipse">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042486" y="2618873"/>
            <a:ext cx="3168314" cy="1688431"/>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系统文档：描述系统设计、实现和测试等内容，包括设计文档、代码文档和测试文档。</a:t>
            </a:r>
            <a:endParaRPr kumimoji="1" lang="zh-CN" altLang="en-US"/>
          </a:p>
        </p:txBody>
      </p:sp>
      <p:sp>
        <p:nvSpPr>
          <p:cNvPr id="10" name="标题 1"/>
          <p:cNvSpPr txBox="1"/>
          <p:nvPr/>
        </p:nvSpPr>
        <p:spPr>
          <a:xfrm>
            <a:off x="2213812" y="1882273"/>
            <a:ext cx="3168314" cy="583531"/>
          </a:xfrm>
          <a:prstGeom prst="rect">
            <a:avLst/>
          </a:prstGeom>
          <a:noFill/>
          <a:ln>
            <a:noFill/>
          </a:ln>
        </p:spPr>
        <p:txBody>
          <a:bodyPr vert="horz" wrap="square" lIns="0" tIns="0" rIns="0" bIns="0" rtlCol="0" anchor="ctr"/>
          <a:lstStyle/>
          <a:p>
            <a:pPr algn="ctr">
              <a:lnSpc>
                <a:spcPct val="150000"/>
              </a:lnSpc>
            </a:pPr>
            <a:r>
              <a:rPr kumimoji="1" lang="en-US" altLang="zh-CN" sz="3200">
                <a:ln w="12700">
                  <a:noFill/>
                </a:ln>
                <a:solidFill>
                  <a:srgbClr val="262626">
                    <a:alpha val="100000"/>
                  </a:srgbClr>
                </a:solidFill>
                <a:latin typeface="OPPOSans B" panose="00020600040101010101" charset="-122"/>
                <a:ea typeface="OPPOSans B" panose="00020600040101010101" charset="-122"/>
                <a:cs typeface="OPPOSans B" panose="00020600040101010101" charset="-122"/>
              </a:rPr>
              <a:t>01</a:t>
            </a:r>
            <a:endParaRPr kumimoji="1" lang="zh-CN" altLang="en-US"/>
          </a:p>
        </p:txBody>
      </p:sp>
      <p:sp>
        <p:nvSpPr>
          <p:cNvPr id="11" name="标题 1"/>
          <p:cNvSpPr txBox="1"/>
          <p:nvPr/>
        </p:nvSpPr>
        <p:spPr>
          <a:xfrm>
            <a:off x="7039812" y="1882273"/>
            <a:ext cx="3168314" cy="583531"/>
          </a:xfrm>
          <a:prstGeom prst="rect">
            <a:avLst/>
          </a:prstGeom>
          <a:noFill/>
          <a:ln>
            <a:noFill/>
          </a:ln>
        </p:spPr>
        <p:txBody>
          <a:bodyPr vert="horz" wrap="square" lIns="0" tIns="0" rIns="0" bIns="0" rtlCol="0" anchor="ctr"/>
          <a:lstStyle/>
          <a:p>
            <a:pPr algn="ctr">
              <a:lnSpc>
                <a:spcPct val="150000"/>
              </a:lnSpc>
            </a:pPr>
            <a:r>
              <a:rPr kumimoji="1" lang="en-US" altLang="zh-CN" sz="3200">
                <a:ln w="12700">
                  <a:noFill/>
                </a:ln>
                <a:solidFill>
                  <a:srgbClr val="262626">
                    <a:alpha val="100000"/>
                  </a:srgbClr>
                </a:solidFill>
                <a:latin typeface="OPPOSans B" panose="00020600040101010101" charset="-122"/>
                <a:ea typeface="OPPOSans B" panose="00020600040101010101" charset="-122"/>
                <a:cs typeface="OPPOSans B" panose="00020600040101010101" charset="-122"/>
              </a:rPr>
              <a:t>02</a:t>
            </a:r>
            <a:endParaRPr kumimoji="1" lang="zh-CN" altLang="en-US"/>
          </a:p>
        </p:txBody>
      </p:sp>
      <p:sp>
        <p:nvSpPr>
          <p:cNvPr id="12"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文档</a:t>
            </a:r>
            <a:endParaRPr kumimoji="1" lang="zh-CN" altLang="en-US"/>
          </a:p>
        </p:txBody>
      </p:sp>
      <p:sp>
        <p:nvSpPr>
          <p:cNvPr id="14"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041923" y="1777351"/>
            <a:ext cx="500515" cy="500515"/>
          </a:xfrm>
          <a:prstGeom prst="halfFrame">
            <a:avLst>
              <a:gd name="adj1" fmla="val 14215"/>
              <a:gd name="adj2" fmla="val 15686"/>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0800000">
            <a:off x="5105795" y="6130988"/>
            <a:ext cx="500515" cy="500517"/>
          </a:xfrm>
          <a:prstGeom prst="halfFrame">
            <a:avLst>
              <a:gd name="adj1" fmla="val 14215"/>
              <a:gd name="adj2" fmla="val 15686"/>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70099" y="2001846"/>
            <a:ext cx="4108035" cy="4405164"/>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270099" y="2001846"/>
            <a:ext cx="4108035" cy="5005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1438008" y="2828472"/>
            <a:ext cx="3772216" cy="3231715"/>
          </a:xfrm>
          <a:prstGeom prst="rect">
            <a:avLst/>
          </a:prstGeom>
          <a:noFill/>
          <a:ln>
            <a:noFill/>
          </a:ln>
        </p:spPr>
        <p:txBody>
          <a:bodyPr vert="horz" wrap="square" lIns="0" tIns="0" rIns="0" bIns="0" rtlCol="0" anchor="t"/>
          <a:lstStyle/>
          <a:p>
            <a:pPr>
              <a:lnSpc>
                <a:spcPct val="150000"/>
              </a:lnSpc>
            </a:pP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在软件生命周期的每个阶段都应该考虑并努力提高软件的可维护性</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buFont typeface="Arial" panose="020B0604020202020204" pitchFamily="34" charset="0"/>
              <a:buChar char="•"/>
            </a:pPr>
            <a:r>
              <a:rPr lang="zh-CN" altLang="en-US" sz="1400" b="1" i="0" u="none" strike="noStrike" dirty="0">
                <a:solidFill>
                  <a:srgbClr val="2C2C36"/>
                </a:solidFill>
                <a:effectLst/>
                <a:latin typeface="-apple-system"/>
              </a:rPr>
              <a:t>需求分析阶段</a:t>
            </a:r>
            <a:r>
              <a:rPr lang="zh-CN" altLang="en-US" sz="1400" dirty="0">
                <a:solidFill>
                  <a:srgbClr val="2C2C36"/>
                </a:solidFill>
                <a:latin typeface="-apple-system"/>
              </a:rPr>
              <a:t> ：</a:t>
            </a:r>
            <a:r>
              <a:rPr lang="zh-CN" altLang="en-US" sz="1400" b="1" i="0" u="none" strike="noStrike" dirty="0">
                <a:solidFill>
                  <a:srgbClr val="2C2C36"/>
                </a:solidFill>
                <a:effectLst/>
                <a:latin typeface="-apple-system"/>
              </a:rPr>
              <a:t>重点复审</a:t>
            </a:r>
            <a:r>
              <a:rPr lang="zh-CN" altLang="en-US" sz="1400" b="0" i="0" u="none" strike="noStrike" dirty="0">
                <a:solidFill>
                  <a:srgbClr val="2C2C36"/>
                </a:solidFill>
                <a:effectLst/>
                <a:latin typeface="-apple-system"/>
              </a:rPr>
              <a:t>：标记未来可能改进或修改的部分。</a:t>
            </a:r>
            <a:r>
              <a:rPr lang="zh-CN" altLang="en-US" sz="1400" b="1" i="0" u="none" strike="noStrike" dirty="0">
                <a:solidFill>
                  <a:srgbClr val="2C2C36"/>
                </a:solidFill>
                <a:effectLst/>
                <a:latin typeface="-apple-system"/>
              </a:rPr>
              <a:t>考虑因素</a:t>
            </a:r>
            <a:r>
              <a:rPr lang="zh-CN" altLang="en-US" sz="1400" b="0" i="0" u="none" strike="noStrike" dirty="0">
                <a:solidFill>
                  <a:srgbClr val="2C2C36"/>
                </a:solidFill>
                <a:effectLst/>
                <a:latin typeface="-apple-system"/>
              </a:rPr>
              <a:t>：讨论软件可移植性和系统界面的影响。</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设计阶段</a:t>
            </a:r>
            <a:r>
              <a:rPr lang="zh-CN" altLang="en-US" sz="1400" dirty="0">
                <a:solidFill>
                  <a:srgbClr val="2C2C36"/>
                </a:solidFill>
                <a:latin typeface="-apple-system"/>
              </a:rPr>
              <a:t>：</a:t>
            </a:r>
            <a:r>
              <a:rPr lang="zh-CN" altLang="en-US" sz="1400" b="1" i="0" u="none" strike="noStrike" dirty="0">
                <a:solidFill>
                  <a:srgbClr val="2C2C36"/>
                </a:solidFill>
                <a:effectLst/>
                <a:latin typeface="-apple-system"/>
              </a:rPr>
              <a:t>正式与非正式复审</a:t>
            </a:r>
            <a:r>
              <a:rPr lang="zh-CN" altLang="en-US" sz="1400" b="0" i="0" u="none" strike="noStrike" dirty="0">
                <a:solidFill>
                  <a:srgbClr val="2C2C36"/>
                </a:solidFill>
                <a:effectLst/>
                <a:latin typeface="-apple-system"/>
              </a:rPr>
              <a:t>：从易修改、模块化和独立性角度评估结构。</a:t>
            </a:r>
            <a:r>
              <a:rPr lang="zh-CN" altLang="en-US" sz="1400" b="1" i="0" u="none" strike="noStrike" dirty="0">
                <a:solidFill>
                  <a:srgbClr val="2C2C36"/>
                </a:solidFill>
                <a:effectLst/>
                <a:latin typeface="-apple-system"/>
              </a:rPr>
              <a:t>准备变更</a:t>
            </a:r>
            <a:r>
              <a:rPr lang="zh-CN" altLang="en-US" sz="1400" b="0" i="0" u="none" strike="noStrike" dirty="0">
                <a:solidFill>
                  <a:srgbClr val="2C2C36"/>
                </a:solidFill>
                <a:effectLst/>
                <a:latin typeface="-apple-system"/>
              </a:rPr>
              <a:t>：为将来可能的变化做准备。</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编码阶段</a:t>
            </a:r>
            <a:r>
              <a:rPr lang="zh-CN" altLang="en-US" sz="1400" dirty="0">
                <a:solidFill>
                  <a:srgbClr val="2C2C36"/>
                </a:solidFill>
                <a:latin typeface="-apple-system"/>
              </a:rPr>
              <a:t>：</a:t>
            </a:r>
            <a:r>
              <a:rPr lang="zh-CN" altLang="en-US" sz="1400" b="1" i="0" u="none" strike="noStrike" dirty="0">
                <a:solidFill>
                  <a:srgbClr val="2C2C36"/>
                </a:solidFill>
                <a:effectLst/>
                <a:latin typeface="-apple-system"/>
              </a:rPr>
              <a:t>代码复审</a:t>
            </a:r>
            <a:r>
              <a:rPr lang="zh-CN" altLang="en-US" sz="1400" b="0" i="0" u="none" strike="noStrike" dirty="0">
                <a:solidFill>
                  <a:srgbClr val="2C2C36"/>
                </a:solidFill>
                <a:effectLst/>
                <a:latin typeface="-apple-system"/>
              </a:rPr>
              <a:t>：强调良好编码风格和内部文档。</a:t>
            </a:r>
            <a:r>
              <a:rPr lang="zh-CN" altLang="en-US" sz="1400" b="1" i="0" u="none" strike="noStrike" dirty="0">
                <a:solidFill>
                  <a:srgbClr val="2C2C36"/>
                </a:solidFill>
                <a:effectLst/>
                <a:latin typeface="-apple-system"/>
              </a:rPr>
              <a:t>重用组件</a:t>
            </a:r>
            <a:r>
              <a:rPr lang="zh-CN" altLang="en-US" sz="1400" b="0" i="0" u="none" strike="noStrike" dirty="0">
                <a:solidFill>
                  <a:srgbClr val="2C2C36"/>
                </a:solidFill>
                <a:effectLst/>
                <a:latin typeface="-apple-system"/>
              </a:rPr>
              <a:t>：使用并创建可重用的软件构件。</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测试阶段：预防性维护提示</a:t>
            </a:r>
            <a:r>
              <a:rPr lang="zh-CN" altLang="en-US" sz="1400" b="0" i="0" u="none" strike="noStrike" dirty="0">
                <a:solidFill>
                  <a:srgbClr val="2C2C36"/>
                </a:solidFill>
                <a:effectLst/>
                <a:latin typeface="-apple-system"/>
              </a:rPr>
              <a:t>：通过测试识别潜在需要维护的部分。</a:t>
            </a:r>
            <a:r>
              <a:rPr lang="zh-CN" altLang="en-US" sz="1400" b="1" i="0" u="none" strike="noStrike" dirty="0">
                <a:solidFill>
                  <a:srgbClr val="2C2C36"/>
                </a:solidFill>
                <a:effectLst/>
                <a:latin typeface="-apple-system"/>
              </a:rPr>
              <a:t>配置复审</a:t>
            </a:r>
            <a:r>
              <a:rPr lang="zh-CN" altLang="en-US" sz="1400" b="0" i="0" u="none" strike="noStrike" dirty="0">
                <a:solidFill>
                  <a:srgbClr val="2C2C36"/>
                </a:solidFill>
                <a:effectLst/>
                <a:latin typeface="-apple-system"/>
              </a:rPr>
              <a:t>：确保软件配置完整、一致且易于理解。</a:t>
            </a:r>
            <a:endParaRPr lang="zh-CN" altLang="en-US" sz="1400" b="0" i="0" u="none" strike="noStrike" dirty="0">
              <a:solidFill>
                <a:srgbClr val="2C2C36"/>
              </a:solidFill>
              <a:effectLst/>
              <a:latin typeface="-apple-system"/>
            </a:endParaRPr>
          </a:p>
          <a:p>
            <a:pPr>
              <a:lnSpc>
                <a:spcPct val="150000"/>
              </a:lnSpc>
            </a:pP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nSpc>
                <a:spcPct val="150000"/>
              </a:lnSpc>
            </a:pPr>
            <a:endParaRPr kumimoji="1" lang="zh-CN" altLang="en-US" dirty="0"/>
          </a:p>
        </p:txBody>
      </p:sp>
      <p:sp>
        <p:nvSpPr>
          <p:cNvPr id="7" name="标题 1"/>
          <p:cNvSpPr txBox="1"/>
          <p:nvPr/>
        </p:nvSpPr>
        <p:spPr>
          <a:xfrm>
            <a:off x="6572990" y="1777351"/>
            <a:ext cx="500515" cy="500515"/>
          </a:xfrm>
          <a:prstGeom prst="halfFrame">
            <a:avLst>
              <a:gd name="adj1" fmla="val 14215"/>
              <a:gd name="adj2" fmla="val 15686"/>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10800000">
            <a:off x="10671643" y="6095151"/>
            <a:ext cx="500515" cy="500515"/>
          </a:xfrm>
          <a:prstGeom prst="halfFrame">
            <a:avLst>
              <a:gd name="adj1" fmla="val 14215"/>
              <a:gd name="adj2" fmla="val 15686"/>
            </a:avLst>
          </a:prstGeom>
          <a:solidFill>
            <a:schemeClr val="accent3"/>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801166" y="2001846"/>
            <a:ext cx="4108035" cy="4405164"/>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801166" y="2001846"/>
            <a:ext cx="4108035" cy="500515"/>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6969076" y="2828473"/>
            <a:ext cx="3772216" cy="2254622"/>
          </a:xfrm>
          <a:prstGeom prst="rect">
            <a:avLst/>
          </a:prstGeom>
          <a:noFill/>
          <a:ln>
            <a:noFill/>
          </a:ln>
        </p:spPr>
        <p:txBody>
          <a:bodyPr vert="horz" wrap="square" lIns="0" tIns="0" rIns="0" bIns="0" rtlCol="0" anchor="t"/>
          <a:lstStyle/>
          <a:p>
            <a:pPr algn="l">
              <a:buFont typeface="Arial" panose="020B0604020202020204" pitchFamily="34" charset="0"/>
              <a:buChar char="•"/>
            </a:pPr>
            <a:r>
              <a:rPr lang="zh-CN" altLang="en-US" sz="1400" b="1" i="0" u="none" strike="noStrike" dirty="0">
                <a:solidFill>
                  <a:srgbClr val="2C2C36"/>
                </a:solidFill>
                <a:effectLst/>
                <a:latin typeface="-apple-system"/>
              </a:rPr>
              <a:t>全面复审</a:t>
            </a:r>
            <a:r>
              <a:rPr lang="zh-CN" altLang="en-US" sz="1400" b="0" i="0" u="none" strike="noStrike" dirty="0">
                <a:solidFill>
                  <a:srgbClr val="2C2C36"/>
                </a:solidFill>
                <a:effectLst/>
                <a:latin typeface="-apple-system"/>
              </a:rPr>
              <a:t>：每次维护后对整个软件配置进行彻底检查。</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文档更新</a:t>
            </a:r>
            <a:r>
              <a:rPr lang="zh-CN" altLang="en-US" sz="1400" b="0" i="0" u="none" strike="noStrike" dirty="0">
                <a:solidFill>
                  <a:srgbClr val="2C2C36"/>
                </a:solidFill>
                <a:effectLst/>
                <a:latin typeface="-apple-system"/>
              </a:rPr>
              <a:t>：任何修改（数据、结构等）应及时反映在技术文档中。</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用户文档同步</a:t>
            </a:r>
            <a:r>
              <a:rPr lang="zh-CN" altLang="en-US" sz="1400" b="0" i="0" u="none" strike="noStrike" dirty="0">
                <a:solidFill>
                  <a:srgbClr val="2C2C36"/>
                </a:solidFill>
                <a:effectLst/>
                <a:latin typeface="-apple-system"/>
              </a:rPr>
              <a:t>：保证用户文档与软件实际状态保持一致，避免因信息不准确导致的问题。</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文档问题解决</a:t>
            </a:r>
            <a:r>
              <a:rPr lang="zh-CN" altLang="en-US" sz="1400" b="0" i="0" u="none" strike="noStrike" dirty="0">
                <a:solidFill>
                  <a:srgbClr val="2C2C36"/>
                </a:solidFill>
                <a:effectLst/>
                <a:latin typeface="-apple-system"/>
              </a:rPr>
              <a:t>：某些情况下，仅需更新文档即可满足维护需求。</a:t>
            </a:r>
            <a:endParaRPr lang="zh-CN" altLang="en-US" sz="1400" b="0" i="0" u="none" strike="noStrike" dirty="0">
              <a:solidFill>
                <a:srgbClr val="2C2C36"/>
              </a:solidFill>
              <a:effectLst/>
              <a:latin typeface="-apple-system"/>
            </a:endParaRPr>
          </a:p>
          <a:p>
            <a:br>
              <a:rPr lang="zh-CN" altLang="en-US" sz="1400" dirty="0"/>
            </a:br>
            <a:endParaRPr kumimoji="1" lang="zh-CN" altLang="en-US" dirty="0"/>
          </a:p>
        </p:txBody>
      </p:sp>
      <p:sp>
        <p:nvSpPr>
          <p:cNvPr id="12" name="标题 1"/>
          <p:cNvSpPr txBox="1"/>
          <p:nvPr/>
        </p:nvSpPr>
        <p:spPr>
          <a:xfrm>
            <a:off x="1438008" y="1990273"/>
            <a:ext cx="3772216" cy="446746"/>
          </a:xfrm>
          <a:prstGeom prst="rect">
            <a:avLst/>
          </a:prstGeom>
          <a:noFill/>
          <a:ln>
            <a:noFill/>
          </a:ln>
        </p:spPr>
        <p:txBody>
          <a:bodyPr vert="horz" wrap="square" lIns="0" tIns="0" rIns="0" bIns="0" rtlCol="0" anchor="ctr"/>
          <a:lstStyle/>
          <a:p>
            <a:pPr algn="ctr">
              <a:lnSpc>
                <a:spcPct val="150000"/>
              </a:lnSpc>
            </a:pPr>
            <a:r>
              <a:rPr kumimoji="1" lang="en-US" altLang="zh-CN" sz="2400"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01</a:t>
            </a:r>
            <a:r>
              <a:rPr kumimoji="1" lang="zh-CN" altLang="en-US" sz="2400"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在软件生命周期的应用</a:t>
            </a:r>
            <a:endParaRPr kumimoji="1" lang="zh-CN" altLang="en-US" dirty="0"/>
          </a:p>
        </p:txBody>
      </p:sp>
      <p:sp>
        <p:nvSpPr>
          <p:cNvPr id="13" name="标题 1"/>
          <p:cNvSpPr txBox="1"/>
          <p:nvPr/>
        </p:nvSpPr>
        <p:spPr>
          <a:xfrm>
            <a:off x="6873608" y="1990273"/>
            <a:ext cx="3772216" cy="446746"/>
          </a:xfrm>
          <a:prstGeom prst="rect">
            <a:avLst/>
          </a:prstGeom>
          <a:noFill/>
          <a:ln>
            <a:noFill/>
          </a:ln>
        </p:spPr>
        <p:txBody>
          <a:bodyPr vert="horz" wrap="square" lIns="0" tIns="0" rIns="0" bIns="0" rtlCol="0" anchor="ctr"/>
          <a:lstStyle/>
          <a:p>
            <a:pPr algn="ctr">
              <a:lnSpc>
                <a:spcPct val="150000"/>
              </a:lnSpc>
            </a:pPr>
            <a:r>
              <a:rPr kumimoji="1" lang="en-US" altLang="zh-CN" sz="2400"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02</a:t>
            </a:r>
            <a:r>
              <a:rPr kumimoji="1" lang="zh-CN" altLang="en-US" sz="2400" dirty="0">
                <a:ln w="12700">
                  <a:noFill/>
                </a:ln>
                <a:solidFill>
                  <a:srgbClr val="FFFFFF">
                    <a:alpha val="100000"/>
                  </a:srgbClr>
                </a:solidFill>
                <a:latin typeface="OPPOSans B" panose="00020600040101010101" charset="-122"/>
                <a:ea typeface="OPPOSans B" panose="00020600040101010101" charset="-122"/>
                <a:cs typeface="OPPOSans B" panose="00020600040101010101" charset="-122"/>
              </a:rPr>
              <a:t>注意事项</a:t>
            </a:r>
            <a:endParaRPr kumimoji="1" lang="zh-CN" altLang="en-US" dirty="0"/>
          </a:p>
        </p:txBody>
      </p:sp>
      <p:sp>
        <p:nvSpPr>
          <p:cNvPr id="14"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可维护性复审</a:t>
            </a:r>
            <a:endParaRPr kumimoji="1" lang="zh-CN" altLang="en-US"/>
          </a:p>
        </p:txBody>
      </p:sp>
      <p:sp>
        <p:nvSpPr>
          <p:cNvPr id="16"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标题 1"/>
          <p:cNvCxnSpPr/>
          <p:nvPr/>
        </p:nvCxnSpPr>
        <p:spPr>
          <a:xfrm>
            <a:off x="5651212" y="5103654"/>
            <a:ext cx="889576" cy="0"/>
          </a:xfrm>
          <a:prstGeom prst="line">
            <a:avLst/>
          </a:prstGeom>
          <a:noFill/>
          <a:ln w="12700" cap="rnd">
            <a:solidFill>
              <a:schemeClr val="bg1"/>
            </a:solidFill>
            <a:miter/>
          </a:ln>
        </p:spPr>
      </p:cxnSp>
      <p:sp>
        <p:nvSpPr>
          <p:cNvPr id="5"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23105" y="52338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问题</a:t>
            </a:r>
            <a:r>
              <a:rPr kumimoji="1" lang="en-US" altLang="zh-CN"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 5 </a:t>
            </a:r>
            <a:r>
              <a:rPr kumimoji="1" lang="zh-CN" altLang="en-US" sz="2800">
                <a:ln w="12700">
                  <a:noFill/>
                </a:ln>
                <a:solidFill>
                  <a:schemeClr val="tx1">
                    <a:alpha val="100000"/>
                  </a:schemeClr>
                </a:solidFill>
                <a:latin typeface="Source Han Sans CN Bold" panose="020B0800000000000000" charset="-122"/>
                <a:ea typeface="Source Han Sans CN Bold" panose="020B0800000000000000" charset="-122"/>
                <a:cs typeface="Source Han Sans CN Bold" panose="020B0800000000000000" charset="-122"/>
              </a:rPr>
              <a:t>：</a:t>
            </a: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a:p>
            <a:pPr algn="l">
              <a:lnSpc>
                <a:spcPct val="110000"/>
              </a:lnSpc>
            </a:pPr>
            <a:endParaRPr kumimoji="1" lang="en-US" altLang="zh-CN">
              <a:ln w="12700">
                <a:noFill/>
              </a:ln>
              <a:solidFill>
                <a:schemeClr val="tx1">
                  <a:alpha val="100000"/>
                </a:schemeClr>
              </a:solidFill>
              <a:latin typeface="Source Han Sans" panose="020B0500000000000000" charset="-122"/>
              <a:ea typeface="Source Han Sans" panose="020B0500000000000000" charset="-122"/>
              <a:cs typeface="Source Han Sans" panose="020B0500000000000000" charset="-122"/>
            </a:endParaRPr>
          </a:p>
        </p:txBody>
      </p:sp>
      <p:sp>
        <p:nvSpPr>
          <p:cNvPr id="7"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文本框 8"/>
          <p:cNvSpPr txBox="1"/>
          <p:nvPr/>
        </p:nvSpPr>
        <p:spPr>
          <a:xfrm>
            <a:off x="774065" y="1278255"/>
            <a:ext cx="9135745" cy="368300"/>
          </a:xfrm>
          <a:prstGeom prst="rect">
            <a:avLst/>
          </a:prstGeom>
          <a:noFill/>
        </p:spPr>
        <p:txBody>
          <a:bodyPr wrap="square" rtlCol="0">
            <a:spAutoFit/>
          </a:bodyPr>
          <a:p>
            <a:r>
              <a:rPr lang="zh-CN" altLang="en-US"/>
              <a:t>在影响软件可维护性的因素中，如何通过设计阶段的努力提高软件的可理解性？</a:t>
            </a:r>
            <a:endParaRPr lang="zh-CN" altLang="en-US"/>
          </a:p>
        </p:txBody>
      </p:sp>
      <p:sp>
        <p:nvSpPr>
          <p:cNvPr id="3" name="文本框 2"/>
          <p:cNvSpPr txBox="1"/>
          <p:nvPr/>
        </p:nvSpPr>
        <p:spPr>
          <a:xfrm>
            <a:off x="676910" y="1933575"/>
            <a:ext cx="9330055" cy="2030095"/>
          </a:xfrm>
          <a:prstGeom prst="rect">
            <a:avLst/>
          </a:prstGeom>
          <a:noFill/>
        </p:spPr>
        <p:txBody>
          <a:bodyPr wrap="square" rtlCol="0">
            <a:spAutoFit/>
          </a:bodyPr>
          <a:p>
            <a:r>
              <a:rPr lang="zh-CN" altLang="en-US"/>
              <a:t>通过设计阶段的努力，可以通过以下方法提高软件的可理解性：</a:t>
            </a:r>
            <a:endParaRPr lang="zh-CN" altLang="en-US"/>
          </a:p>
          <a:p>
            <a:endParaRPr lang="en-US" altLang="zh-CN"/>
          </a:p>
          <a:p>
            <a:pPr algn="l"/>
            <a:r>
              <a:rPr lang="en-US" altLang="zh-CN"/>
              <a:t>1.</a:t>
            </a:r>
            <a:r>
              <a:rPr lang="zh-CN" altLang="en-US"/>
              <a:t>模块化设计：确保模块结构良好，高内聚，低耦合，以便于理解每个模块的功能和作用。</a:t>
            </a:r>
            <a:endParaRPr lang="zh-CN" altLang="en-US"/>
          </a:p>
          <a:p>
            <a:pPr algn="l"/>
            <a:r>
              <a:rPr lang="en-US" altLang="zh-CN"/>
              <a:t>2.</a:t>
            </a:r>
            <a:r>
              <a:rPr lang="zh-CN" altLang="en-US"/>
              <a:t>详细的设计文档：撰写清晰、完整的设计文档，详细说明系统结构、功能和接口。</a:t>
            </a:r>
            <a:endParaRPr lang="zh-CN" altLang="en-US"/>
          </a:p>
          <a:p>
            <a:pPr algn="l"/>
            <a:r>
              <a:rPr lang="en-US" altLang="zh-CN"/>
              <a:t>3.</a:t>
            </a:r>
            <a:r>
              <a:rPr lang="zh-CN" altLang="en-US"/>
              <a:t>结构化设计：采用结构化设计方法，使软件设计逻辑清晰、层次分明。</a:t>
            </a:r>
            <a:endParaRPr lang="zh-CN" altLang="en-US"/>
          </a:p>
          <a:p>
            <a:pPr algn="l"/>
            <a:r>
              <a:rPr lang="en-US" altLang="zh-CN"/>
              <a:t>4.</a:t>
            </a:r>
            <a:r>
              <a:rPr lang="zh-CN" altLang="en-US"/>
              <a:t>内部文档和注释：在代码中添加适当的注释和说明，帮助后续维护人员理解程序逻辑。</a:t>
            </a:r>
            <a:endParaRPr lang="zh-CN" altLang="en-US"/>
          </a:p>
          <a:p>
            <a:pPr algn="l"/>
            <a:r>
              <a:rPr lang="en-US" altLang="zh-CN"/>
              <a:t>5.</a:t>
            </a:r>
            <a:r>
              <a:rPr lang="zh-CN" altLang="en-US"/>
              <a:t>使用高级程序设计语言：选择易于阅读和维护的编程语言，以减少理解代码的难度。</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par>
                                <p:cTn id="8" presetID="18" presetClass="entr" presetSubtype="12"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strips(downLeft)">
                                      <p:cBhvr>
                                        <p:cTn id="10" dur="500"/>
                                        <p:tgtEl>
                                          <p:spTgt spid="3">
                                            <p:txEl>
                                              <p:pRg st="2" end="2"/>
                                            </p:txEl>
                                          </p:spTgt>
                                        </p:tgtEl>
                                      </p:cBhvr>
                                    </p:animEffect>
                                  </p:childTnLst>
                                </p:cTn>
                              </p:par>
                              <p:par>
                                <p:cTn id="11" presetID="18" presetClass="entr" presetSubtype="12"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strips(downLeft)">
                                      <p:cBhvr>
                                        <p:cTn id="13" dur="500"/>
                                        <p:tgtEl>
                                          <p:spTgt spid="3">
                                            <p:txEl>
                                              <p:pRg st="3" end="3"/>
                                            </p:txEl>
                                          </p:spTgt>
                                        </p:tgtEl>
                                      </p:cBhvr>
                                    </p:animEffect>
                                  </p:childTnLst>
                                </p:cTn>
                              </p:par>
                              <p:par>
                                <p:cTn id="14" presetID="18" presetClass="entr" presetSubtype="12"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strips(downLeft)">
                                      <p:cBhvr>
                                        <p:cTn id="16" dur="500"/>
                                        <p:tgtEl>
                                          <p:spTgt spid="3">
                                            <p:txEl>
                                              <p:pRg st="4" end="4"/>
                                            </p:txEl>
                                          </p:spTgt>
                                        </p:tgtEl>
                                      </p:cBhvr>
                                    </p:animEffect>
                                  </p:childTnLst>
                                </p:cTn>
                              </p:par>
                              <p:par>
                                <p:cTn id="17" presetID="18" presetClass="entr" presetSubtype="12"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strips(downLeft)">
                                      <p:cBhvr>
                                        <p:cTn id="19" dur="500"/>
                                        <p:tgtEl>
                                          <p:spTgt spid="3">
                                            <p:txEl>
                                              <p:pRg st="5" end="5"/>
                                            </p:txEl>
                                          </p:spTgt>
                                        </p:tgtEl>
                                      </p:cBhvr>
                                    </p:animEffect>
                                  </p:childTnLst>
                                </p:cTn>
                              </p:par>
                              <p:par>
                                <p:cTn id="20" presetID="18" presetClass="entr" presetSubtype="12"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strips(downLeft)">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056185" cy="6858000"/>
          </a:xfrm>
          <a:prstGeom prst="rect">
            <a:avLst/>
          </a:prstGeom>
          <a:solidFill>
            <a:schemeClr val="tx2">
              <a:alpha val="15000"/>
            </a:schemeClr>
          </a:solidFill>
          <a:ln w="12700" cap="flat">
            <a:noFill/>
            <a:miter/>
          </a:ln>
        </p:spPr>
        <p:txBody>
          <a:bodyPr vert="horz" wrap="square" lIns="91440" tIns="93600" rIns="91440" bIns="45720" rtlCol="0" anchor="ctr"/>
          <a:lstStyle/>
          <a:p>
            <a:pPr algn="ctr">
              <a:lnSpc>
                <a:spcPct val="110000"/>
              </a:lnSpc>
            </a:pPr>
            <a:endParaRPr kumimoji="1" lang="zh-CN" altLang="en-US"/>
          </a:p>
        </p:txBody>
      </p:sp>
      <p:sp>
        <p:nvSpPr>
          <p:cNvPr id="3" name="标题 1"/>
          <p:cNvSpPr txBox="1"/>
          <p:nvPr/>
        </p:nvSpPr>
        <p:spPr>
          <a:xfrm>
            <a:off x="1" y="1028700"/>
            <a:ext cx="5251938" cy="2111696"/>
          </a:xfrm>
          <a:prstGeom prst="rect">
            <a:avLst/>
          </a:prstGeom>
          <a:solidFill>
            <a:schemeClr val="accent1">
              <a:lumMod val="75000"/>
            </a:schemeClr>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2743" y="-662064"/>
            <a:ext cx="3213327" cy="3583064"/>
          </a:xfrm>
          <a:prstGeom prst="rect">
            <a:avLst/>
          </a:prstGeom>
          <a:noFill/>
          <a:ln cap="sq">
            <a:noFill/>
          </a:ln>
        </p:spPr>
        <p:txBody>
          <a:bodyPr vert="horz" wrap="square" lIns="0" tIns="0" rIns="0" bIns="0" rtlCol="0" anchor="b"/>
          <a:lstStyle/>
          <a:p>
            <a:pPr algn="l">
              <a:lnSpc>
                <a:spcPct val="110000"/>
              </a:lnSpc>
            </a:pPr>
            <a:r>
              <a:rPr kumimoji="1" lang="en-US" altLang="zh-CN" sz="1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05</a:t>
            </a:r>
            <a:endParaRPr kumimoji="1" lang="zh-CN" altLang="en-US"/>
          </a:p>
        </p:txBody>
      </p:sp>
      <p:sp>
        <p:nvSpPr>
          <p:cNvPr id="5" name="标题 1"/>
          <p:cNvSpPr txBox="1"/>
          <p:nvPr/>
        </p:nvSpPr>
        <p:spPr>
          <a:xfrm>
            <a:off x="6933363" y="4075074"/>
            <a:ext cx="4585537" cy="2059026"/>
          </a:xfrm>
          <a:prstGeom prst="rect">
            <a:avLst/>
          </a:prstGeom>
          <a:noFill/>
          <a:ln>
            <a:noFill/>
          </a:ln>
        </p:spPr>
        <p:txBody>
          <a:bodyPr vert="horz" wrap="square" lIns="0" tIns="0" rIns="0" bIns="0" rtlCol="0" anchor="t"/>
          <a:lstStyle/>
          <a:p>
            <a:pPr algn="l">
              <a:lnSpc>
                <a:spcPct val="130000"/>
              </a:lnSpc>
            </a:pPr>
            <a:r>
              <a:rPr kumimoji="1" lang="en-US" altLang="zh-CN" sz="3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预防性维护</a:t>
            </a:r>
            <a:endParaRPr kumimoji="1" lang="zh-CN" altLang="en-US"/>
          </a:p>
        </p:txBody>
      </p:sp>
      <p:sp>
        <p:nvSpPr>
          <p:cNvPr id="6" name="标题 1"/>
          <p:cNvSpPr txBox="1"/>
          <p:nvPr/>
        </p:nvSpPr>
        <p:spPr>
          <a:xfrm>
            <a:off x="6557971" y="4164328"/>
            <a:ext cx="190825" cy="190827"/>
          </a:xfrm>
          <a:prstGeom prst="ellipse">
            <a:avLst/>
          </a:prstGeom>
          <a:solidFill>
            <a:schemeClr val="accent1">
              <a:lumMod val="75000"/>
            </a:schemeClr>
          </a:solidFill>
          <a:ln w="381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056185" cy="6858000"/>
          </a:xfrm>
          <a:prstGeom prst="rect">
            <a:avLst/>
          </a:prstGeom>
          <a:solidFill>
            <a:schemeClr val="tx2">
              <a:alpha val="15000"/>
            </a:schemeClr>
          </a:solidFill>
          <a:ln w="12700" cap="flat">
            <a:noFill/>
            <a:miter/>
          </a:ln>
        </p:spPr>
        <p:txBody>
          <a:bodyPr vert="horz" wrap="square" lIns="91440" tIns="93600" rIns="91440" bIns="45720" rtlCol="0" anchor="ctr"/>
          <a:lstStyle/>
          <a:p>
            <a:pPr algn="ctr">
              <a:lnSpc>
                <a:spcPct val="110000"/>
              </a:lnSpc>
            </a:pPr>
            <a:endParaRPr kumimoji="1" lang="zh-CN" altLang="en-US"/>
          </a:p>
        </p:txBody>
      </p:sp>
      <p:sp>
        <p:nvSpPr>
          <p:cNvPr id="3" name="标题 1"/>
          <p:cNvSpPr txBox="1"/>
          <p:nvPr/>
        </p:nvSpPr>
        <p:spPr>
          <a:xfrm>
            <a:off x="1" y="1028700"/>
            <a:ext cx="5251938" cy="2111696"/>
          </a:xfrm>
          <a:prstGeom prst="rect">
            <a:avLst/>
          </a:prstGeom>
          <a:solidFill>
            <a:schemeClr val="accent1">
              <a:lumMod val="75000"/>
            </a:schemeClr>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2743" y="-662064"/>
            <a:ext cx="3213327" cy="3583064"/>
          </a:xfrm>
          <a:prstGeom prst="rect">
            <a:avLst/>
          </a:prstGeom>
          <a:noFill/>
          <a:ln cap="sq">
            <a:noFill/>
          </a:ln>
        </p:spPr>
        <p:txBody>
          <a:bodyPr vert="horz" wrap="square" lIns="0" tIns="0" rIns="0" bIns="0" rtlCol="0" anchor="b"/>
          <a:lstStyle/>
          <a:p>
            <a:pPr algn="l">
              <a:lnSpc>
                <a:spcPct val="110000"/>
              </a:lnSpc>
            </a:pPr>
            <a:r>
              <a:rPr kumimoji="1" lang="en-US" altLang="zh-CN" sz="1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a:p>
        </p:txBody>
      </p:sp>
      <p:sp>
        <p:nvSpPr>
          <p:cNvPr id="5" name="标题 1"/>
          <p:cNvSpPr txBox="1"/>
          <p:nvPr/>
        </p:nvSpPr>
        <p:spPr>
          <a:xfrm>
            <a:off x="6933363" y="4075074"/>
            <a:ext cx="4585537" cy="2059026"/>
          </a:xfrm>
          <a:prstGeom prst="rect">
            <a:avLst/>
          </a:prstGeom>
          <a:noFill/>
          <a:ln>
            <a:noFill/>
          </a:ln>
        </p:spPr>
        <p:txBody>
          <a:bodyPr vert="horz" wrap="square" lIns="0" tIns="0" rIns="0" bIns="0" rtlCol="0" anchor="t"/>
          <a:lstStyle/>
          <a:p>
            <a:pPr algn="l">
              <a:lnSpc>
                <a:spcPct val="130000"/>
              </a:lnSpc>
            </a:pPr>
            <a:r>
              <a:rPr kumimoji="1" lang="en-US" altLang="zh-CN" sz="3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软件维护的定义</a:t>
            </a:r>
            <a:endParaRPr kumimoji="1" lang="zh-CN" altLang="en-US"/>
          </a:p>
        </p:txBody>
      </p:sp>
      <p:sp>
        <p:nvSpPr>
          <p:cNvPr id="6" name="标题 1"/>
          <p:cNvSpPr txBox="1"/>
          <p:nvPr/>
        </p:nvSpPr>
        <p:spPr>
          <a:xfrm>
            <a:off x="6557971" y="4164328"/>
            <a:ext cx="190825" cy="190827"/>
          </a:xfrm>
          <a:prstGeom prst="ellipse">
            <a:avLst/>
          </a:prstGeom>
          <a:solidFill>
            <a:schemeClr val="accent1">
              <a:lumMod val="75000"/>
            </a:schemeClr>
          </a:solidFill>
          <a:ln w="381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878571" y="1164809"/>
            <a:ext cx="5038567" cy="2423145"/>
          </a:xfrm>
          <a:prstGeom prst="rect">
            <a:avLst/>
          </a:prstGeom>
          <a:solidFill>
            <a:schemeClr val="bg1"/>
          </a:solidFill>
          <a:ln w="19050" cap="flat">
            <a:solidFill>
              <a:schemeClr val="accent1"/>
            </a:solidFill>
            <a:miter/>
          </a:ln>
          <a:effectLst>
            <a:outerShdw blurRad="381000" dist="3175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3" name="标题 1"/>
          <p:cNvSpPr txBox="1"/>
          <p:nvPr/>
        </p:nvSpPr>
        <p:spPr>
          <a:xfrm>
            <a:off x="1015634" y="1289735"/>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5649855" y="1287856"/>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1015634" y="3361178"/>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5649855" y="3361178"/>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1202368" y="1259807"/>
            <a:ext cx="3923270" cy="547580"/>
          </a:xfrm>
          <a:prstGeom prst="rect">
            <a:avLst/>
          </a:prstGeom>
          <a:noFill/>
          <a:ln>
            <a:noFill/>
          </a:ln>
        </p:spPr>
        <p:txBody>
          <a:bodyPr vert="horz" wrap="square" lIns="0" tIns="0" rIns="0" bIns="0" rtlCol="0" anchor="b"/>
          <a:lstStyle/>
          <a:p>
            <a:pPr algn="l">
              <a:lnSpc>
                <a:spcPct val="150000"/>
              </a:lnSpc>
            </a:pPr>
            <a:r>
              <a:rPr kumimoji="1" lang="en-US" altLang="zh-CN" sz="18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01</a:t>
            </a:r>
            <a:r>
              <a:rPr kumimoji="1" lang="zh-CN" altLang="en-US" sz="18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挑战</a:t>
            </a:r>
            <a:endParaRPr kumimoji="1" lang="zh-CN" altLang="en-US" dirty="0"/>
          </a:p>
        </p:txBody>
      </p:sp>
      <p:sp>
        <p:nvSpPr>
          <p:cNvPr id="8" name="标题 1"/>
          <p:cNvSpPr txBox="1"/>
          <p:nvPr/>
        </p:nvSpPr>
        <p:spPr>
          <a:xfrm>
            <a:off x="1237100" y="1992229"/>
            <a:ext cx="4412755" cy="1265574"/>
          </a:xfrm>
          <a:prstGeom prst="rect">
            <a:avLst/>
          </a:prstGeom>
          <a:noFill/>
          <a:ln>
            <a:noFill/>
          </a:ln>
        </p:spPr>
        <p:txBody>
          <a:bodyPr vert="horz" wrap="square" lIns="0" tIns="0" rIns="0" bIns="0" rtlCol="0" anchor="t"/>
          <a:lstStyle/>
          <a:p>
            <a:pPr algn="l">
              <a:buFont typeface="Arial" panose="020B0604020202020204" pitchFamily="34" charset="0"/>
              <a:buChar char="•"/>
            </a:pPr>
            <a:r>
              <a:rPr lang="zh-CN" altLang="en-US" b="0" i="0" u="none" strike="noStrike" dirty="0">
                <a:solidFill>
                  <a:srgbClr val="2C2C36"/>
                </a:solidFill>
                <a:effectLst/>
                <a:latin typeface="-apple-system"/>
              </a:rPr>
              <a:t>缺乏软件工程方法学指导。</a:t>
            </a:r>
            <a:endParaRPr lang="zh-CN" altLang="en-US" b="0" i="0" u="none" strike="noStrike" dirty="0">
              <a:solidFill>
                <a:srgbClr val="2C2C36"/>
              </a:solidFill>
              <a:effectLst/>
              <a:latin typeface="-apple-system"/>
            </a:endParaRPr>
          </a:p>
          <a:p>
            <a:pPr algn="l">
              <a:buFont typeface="Arial" panose="020B0604020202020204" pitchFamily="34" charset="0"/>
              <a:buChar char="•"/>
            </a:pPr>
            <a:r>
              <a:rPr lang="zh-CN" altLang="en-US" b="0" i="0" u="none" strike="noStrike" dirty="0">
                <a:solidFill>
                  <a:srgbClr val="2C2C36"/>
                </a:solidFill>
                <a:effectLst/>
                <a:latin typeface="-apple-system"/>
              </a:rPr>
              <a:t>体系结构和数据结构不佳。</a:t>
            </a:r>
            <a:endParaRPr lang="zh-CN" altLang="en-US" b="0" i="0" u="none" strike="noStrike" dirty="0">
              <a:solidFill>
                <a:srgbClr val="2C2C36"/>
              </a:solidFill>
              <a:effectLst/>
              <a:latin typeface="-apple-system"/>
            </a:endParaRPr>
          </a:p>
          <a:p>
            <a:pPr algn="l">
              <a:buFont typeface="Arial" panose="020B0604020202020204" pitchFamily="34" charset="0"/>
              <a:buChar char="•"/>
            </a:pPr>
            <a:r>
              <a:rPr lang="zh-CN" altLang="en-US" b="0" i="0" u="none" strike="noStrike" dirty="0">
                <a:solidFill>
                  <a:srgbClr val="2C2C36"/>
                </a:solidFill>
                <a:effectLst/>
                <a:latin typeface="-apple-system"/>
              </a:rPr>
              <a:t>文档不全或缺失。</a:t>
            </a:r>
            <a:endParaRPr lang="zh-CN" altLang="en-US" b="0" i="0" u="none" strike="noStrike" dirty="0">
              <a:solidFill>
                <a:srgbClr val="2C2C36"/>
              </a:solidFill>
              <a:effectLst/>
              <a:latin typeface="-apple-system"/>
            </a:endParaRPr>
          </a:p>
          <a:p>
            <a:pPr algn="l">
              <a:buFont typeface="Arial" panose="020B0604020202020204" pitchFamily="34" charset="0"/>
              <a:buChar char="•"/>
            </a:pPr>
            <a:r>
              <a:rPr lang="zh-CN" altLang="en-US" b="0" i="0" u="none" strike="noStrike" dirty="0">
                <a:solidFill>
                  <a:srgbClr val="2C2C36"/>
                </a:solidFill>
                <a:effectLst/>
                <a:latin typeface="-apple-system"/>
              </a:rPr>
              <a:t>修改记录不完整。</a:t>
            </a:r>
            <a:endParaRPr lang="zh-CN" altLang="en-US" b="0" i="0" u="none" strike="noStrike" dirty="0">
              <a:solidFill>
                <a:srgbClr val="2C2C36"/>
              </a:solidFill>
              <a:effectLst/>
              <a:latin typeface="-apple-system"/>
            </a:endParaRPr>
          </a:p>
          <a:p>
            <a:pPr algn="l">
              <a:lnSpc>
                <a:spcPct val="150000"/>
              </a:lnSpc>
            </a:pPr>
            <a:endParaRPr kumimoji="1" lang="zh-CN" altLang="en-US" dirty="0"/>
          </a:p>
        </p:txBody>
      </p:sp>
      <p:sp>
        <p:nvSpPr>
          <p:cNvPr id="9" name="标题 1"/>
          <p:cNvSpPr txBox="1"/>
          <p:nvPr/>
        </p:nvSpPr>
        <p:spPr>
          <a:xfrm>
            <a:off x="6292473" y="1164809"/>
            <a:ext cx="5038567" cy="2423145"/>
          </a:xfrm>
          <a:prstGeom prst="rect">
            <a:avLst/>
          </a:prstGeom>
          <a:solidFill>
            <a:schemeClr val="bg1"/>
          </a:solidFill>
          <a:ln w="19050" cap="flat">
            <a:solidFill>
              <a:schemeClr val="accent1"/>
            </a:solidFill>
            <a:miter/>
          </a:ln>
          <a:effectLst>
            <a:outerShdw blurRad="381000" dist="3175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6447147" y="1289735"/>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nvSpPr>
        <p:spPr>
          <a:xfrm>
            <a:off x="11081368" y="1287856"/>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6447147" y="3361178"/>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nvSpPr>
        <p:spPr>
          <a:xfrm>
            <a:off x="11081368" y="3361178"/>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6633881" y="1259807"/>
            <a:ext cx="3923270" cy="547580"/>
          </a:xfrm>
          <a:prstGeom prst="rect">
            <a:avLst/>
          </a:prstGeom>
          <a:noFill/>
          <a:ln>
            <a:noFill/>
          </a:ln>
        </p:spPr>
        <p:txBody>
          <a:bodyPr vert="horz" wrap="square" lIns="0" tIns="0" rIns="0" bIns="0" rtlCol="0" anchor="b"/>
          <a:lstStyle/>
          <a:p>
            <a:pPr algn="l">
              <a:lnSpc>
                <a:spcPct val="150000"/>
              </a:lnSpc>
            </a:pPr>
            <a:r>
              <a:rPr kumimoji="1" lang="en-US" altLang="zh-CN" sz="18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02</a:t>
            </a:r>
            <a:r>
              <a:rPr kumimoji="1" lang="zh-CN" altLang="en-US" sz="18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维护策略</a:t>
            </a:r>
            <a:endParaRPr kumimoji="1" lang="zh-CN" altLang="en-US" dirty="0"/>
          </a:p>
        </p:txBody>
      </p:sp>
      <p:sp>
        <p:nvSpPr>
          <p:cNvPr id="15" name="标题 1"/>
          <p:cNvSpPr txBox="1"/>
          <p:nvPr/>
        </p:nvSpPr>
        <p:spPr>
          <a:xfrm>
            <a:off x="6668613" y="1992229"/>
            <a:ext cx="4412755" cy="1265574"/>
          </a:xfrm>
          <a:prstGeom prst="rect">
            <a:avLst/>
          </a:prstGeom>
          <a:noFill/>
          <a:ln>
            <a:noFill/>
          </a:ln>
        </p:spPr>
        <p:txBody>
          <a:bodyPr vert="horz" wrap="square" lIns="0" tIns="0" rIns="0" bIns="0" rtlCol="0" anchor="t"/>
          <a:lstStyle/>
          <a:p>
            <a:pPr algn="l" fontAlgn="t">
              <a:buFont typeface="Arial" panose="020B0604020202020204" pitchFamily="34" charset="0"/>
              <a:buChar char="•"/>
            </a:pPr>
            <a:r>
              <a:rPr lang="zh-CN" altLang="en-US" sz="1400" b="1" i="0" u="none" strike="noStrike" dirty="0">
                <a:solidFill>
                  <a:srgbClr val="2C2C36"/>
                </a:solidFill>
                <a:effectLst/>
                <a:latin typeface="-apple-system"/>
              </a:rPr>
              <a:t>四种做法</a:t>
            </a:r>
            <a:r>
              <a:rPr lang="zh-CN" altLang="en-US" sz="1400" b="0" i="0" u="none" strike="noStrike" dirty="0">
                <a:solidFill>
                  <a:srgbClr val="2C2C36"/>
                </a:solidFill>
                <a:effectLst/>
                <a:latin typeface="-apple-system"/>
              </a:rPr>
              <a:t>：</a:t>
            </a:r>
            <a:endParaRPr lang="zh-CN" altLang="en-US" sz="1400" b="0" i="0" u="none" strike="noStrike" dirty="0">
              <a:solidFill>
                <a:srgbClr val="2C2C36"/>
              </a:solidFill>
              <a:effectLst/>
              <a:latin typeface="-apple-system"/>
            </a:endParaRPr>
          </a:p>
          <a:p>
            <a:pPr marL="742950" lvl="1" indent="-285750" algn="l">
              <a:buFont typeface="Arial" panose="020B0604020202020204" pitchFamily="34" charset="0"/>
              <a:buChar char="•"/>
            </a:pPr>
            <a:r>
              <a:rPr lang="zh-CN" altLang="en-US" sz="1400" b="0" i="0" u="none" strike="noStrike" dirty="0">
                <a:solidFill>
                  <a:srgbClr val="2C2C36"/>
                </a:solidFill>
                <a:effectLst/>
                <a:latin typeface="-apple-system"/>
              </a:rPr>
              <a:t>反复尝试修改（盲目且效率低）。</a:t>
            </a:r>
            <a:endParaRPr lang="zh-CN" altLang="en-US" sz="1400" b="0" i="0" u="none" strike="noStrike" dirty="0">
              <a:solidFill>
                <a:srgbClr val="2C2C36"/>
              </a:solidFill>
              <a:effectLst/>
              <a:latin typeface="-apple-system"/>
            </a:endParaRPr>
          </a:p>
          <a:p>
            <a:pPr marL="742950" lvl="1" indent="-285750" algn="l">
              <a:buFont typeface="Arial" panose="020B0604020202020204" pitchFamily="34" charset="0"/>
              <a:buChar char="•"/>
            </a:pPr>
            <a:r>
              <a:rPr lang="zh-CN" altLang="en-US" sz="1400" b="0" i="0" u="none" strike="noStrike" dirty="0">
                <a:solidFill>
                  <a:srgbClr val="2C2C36"/>
                </a:solidFill>
                <a:effectLst/>
                <a:latin typeface="-apple-system"/>
              </a:rPr>
              <a:t>仔细分析程序以掌握细节。</a:t>
            </a:r>
            <a:endParaRPr lang="zh-CN" altLang="en-US" sz="1400" b="0" i="0" u="none" strike="noStrike" dirty="0">
              <a:solidFill>
                <a:srgbClr val="2C2C36"/>
              </a:solidFill>
              <a:effectLst/>
              <a:latin typeface="-apple-system"/>
            </a:endParaRPr>
          </a:p>
          <a:p>
            <a:pPr marL="742950" lvl="1" indent="-285750" algn="l">
              <a:buFont typeface="Arial" panose="020B0604020202020204" pitchFamily="34" charset="0"/>
              <a:buChar char="•"/>
            </a:pPr>
            <a:r>
              <a:rPr lang="zh-CN" altLang="en-US" sz="1400" b="0" i="0" u="none" strike="noStrike" dirty="0">
                <a:solidFill>
                  <a:srgbClr val="2C2C36"/>
                </a:solidFill>
                <a:effectLst/>
                <a:latin typeface="-apple-system"/>
              </a:rPr>
              <a:t>深入理解原有设计后局部再工程。</a:t>
            </a:r>
            <a:endParaRPr lang="zh-CN" altLang="en-US" sz="1400" b="0" i="0" u="none" strike="noStrike" dirty="0">
              <a:solidFill>
                <a:srgbClr val="2C2C36"/>
              </a:solidFill>
              <a:effectLst/>
              <a:latin typeface="-apple-system"/>
            </a:endParaRPr>
          </a:p>
          <a:p>
            <a:pPr marL="742950" lvl="1" indent="-285750" algn="l">
              <a:buFont typeface="Arial" panose="020B0604020202020204" pitchFamily="34" charset="0"/>
              <a:buChar char="•"/>
            </a:pPr>
            <a:r>
              <a:rPr lang="zh-CN" altLang="en-US" sz="1400" b="0" i="0" u="none" strike="noStrike" dirty="0">
                <a:solidFill>
                  <a:srgbClr val="2C2C36"/>
                </a:solidFill>
                <a:effectLst/>
                <a:latin typeface="-apple-system"/>
              </a:rPr>
              <a:t>全面再工程（预防性维护）。</a:t>
            </a:r>
            <a:endParaRPr lang="zh-CN" altLang="en-US" sz="1400" b="0" i="0" u="none" strike="noStrike" dirty="0">
              <a:solidFill>
                <a:srgbClr val="2C2C36"/>
              </a:solidFill>
              <a:effectLst/>
              <a:latin typeface="-apple-system"/>
            </a:endParaRPr>
          </a:p>
          <a:p>
            <a:pPr algn="l" fontAlgn="t">
              <a:buFont typeface="Arial" panose="020B0604020202020204" pitchFamily="34" charset="0"/>
              <a:buChar char="•"/>
            </a:pPr>
            <a:r>
              <a:rPr lang="zh-CN" altLang="en-US" sz="1400" b="1" i="0" u="none" strike="noStrike" dirty="0">
                <a:solidFill>
                  <a:srgbClr val="2C2C36"/>
                </a:solidFill>
                <a:effectLst/>
                <a:latin typeface="-apple-system"/>
              </a:rPr>
              <a:t>推荐做法</a:t>
            </a:r>
            <a:r>
              <a:rPr lang="zh-CN" altLang="en-US" sz="1400" b="0" i="0" u="none" strike="noStrike" dirty="0">
                <a:solidFill>
                  <a:srgbClr val="2C2C36"/>
                </a:solidFill>
                <a:effectLst/>
                <a:latin typeface="-apple-system"/>
              </a:rPr>
              <a:t>：通常采用第</a:t>
            </a:r>
            <a:r>
              <a:rPr lang="en-US" altLang="zh-CN" sz="1400" b="0" i="0" u="none" strike="noStrike" dirty="0">
                <a:solidFill>
                  <a:srgbClr val="2C2C36"/>
                </a:solidFill>
                <a:effectLst/>
                <a:latin typeface="-apple-system"/>
              </a:rPr>
              <a:t>2</a:t>
            </a:r>
            <a:r>
              <a:rPr lang="zh-CN" altLang="en-US" sz="1400" b="0" i="0" u="none" strike="noStrike" dirty="0">
                <a:solidFill>
                  <a:srgbClr val="2C2C36"/>
                </a:solidFill>
                <a:effectLst/>
                <a:latin typeface="-apple-system"/>
              </a:rPr>
              <a:t>、</a:t>
            </a:r>
            <a:r>
              <a:rPr lang="en-US" altLang="zh-CN" sz="1400" b="0" i="0" u="none" strike="noStrike" dirty="0">
                <a:solidFill>
                  <a:srgbClr val="2C2C36"/>
                </a:solidFill>
                <a:effectLst/>
                <a:latin typeface="-apple-system"/>
              </a:rPr>
              <a:t>3</a:t>
            </a:r>
            <a:r>
              <a:rPr lang="zh-CN" altLang="en-US" sz="1400" b="0" i="0" u="none" strike="noStrike" dirty="0">
                <a:solidFill>
                  <a:srgbClr val="2C2C36"/>
                </a:solidFill>
                <a:effectLst/>
                <a:latin typeface="-apple-system"/>
              </a:rPr>
              <a:t>、</a:t>
            </a:r>
            <a:r>
              <a:rPr lang="en-US" altLang="zh-CN" sz="1400" b="0" i="0" u="none" strike="noStrike" dirty="0">
                <a:solidFill>
                  <a:srgbClr val="2C2C36"/>
                </a:solidFill>
                <a:effectLst/>
                <a:latin typeface="-apple-system"/>
              </a:rPr>
              <a:t>4</a:t>
            </a:r>
            <a:r>
              <a:rPr lang="zh-CN" altLang="en-US" sz="1400" b="0" i="0" u="none" strike="noStrike" dirty="0">
                <a:solidFill>
                  <a:srgbClr val="2C2C36"/>
                </a:solidFill>
                <a:effectLst/>
                <a:latin typeface="-apple-system"/>
              </a:rPr>
              <a:t>种做法。第</a:t>
            </a:r>
            <a:r>
              <a:rPr lang="en-US" altLang="zh-CN" sz="1400" b="0" i="0" u="none" strike="noStrike" dirty="0">
                <a:solidFill>
                  <a:srgbClr val="2C2C36"/>
                </a:solidFill>
                <a:effectLst/>
                <a:latin typeface="-apple-system"/>
              </a:rPr>
              <a:t>4</a:t>
            </a:r>
            <a:r>
              <a:rPr lang="zh-CN" altLang="en-US" sz="1400" b="0" i="0" u="none" strike="noStrike" dirty="0">
                <a:solidFill>
                  <a:srgbClr val="2C2C36"/>
                </a:solidFill>
                <a:effectLst/>
                <a:latin typeface="-apple-system"/>
              </a:rPr>
              <a:t>种即为软件再工程，也是预防性维护的核心。</a:t>
            </a:r>
            <a:endParaRPr lang="zh-CN" altLang="en-US" sz="1400" b="0" i="0" u="none" strike="noStrike" dirty="0">
              <a:solidFill>
                <a:srgbClr val="2C2C36"/>
              </a:solidFill>
              <a:effectLst/>
              <a:latin typeface="-apple-system"/>
            </a:endParaRPr>
          </a:p>
          <a:p>
            <a:pPr algn="l">
              <a:lnSpc>
                <a:spcPct val="150000"/>
              </a:lnSpc>
            </a:pPr>
            <a:endParaRPr kumimoji="1" lang="zh-CN" altLang="en-US" dirty="0"/>
          </a:p>
        </p:txBody>
      </p:sp>
      <p:sp>
        <p:nvSpPr>
          <p:cNvPr id="16" name="标题 1"/>
          <p:cNvSpPr txBox="1"/>
          <p:nvPr/>
        </p:nvSpPr>
        <p:spPr>
          <a:xfrm>
            <a:off x="10559361" y="1428755"/>
            <a:ext cx="432481" cy="378631"/>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lumMod val="75000"/>
            </a:schemeClr>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nvSpPr>
        <p:spPr>
          <a:xfrm>
            <a:off x="5114796" y="1428755"/>
            <a:ext cx="378631" cy="378631"/>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lumMod val="75000"/>
            </a:schemeClr>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flipV="1">
            <a:off x="1246562" y="1920668"/>
            <a:ext cx="4236594" cy="10800"/>
          </a:xfrm>
          <a:custGeom>
            <a:avLst/>
            <a:gdLst>
              <a:gd name="connsiteX0" fmla="*/ 4128594 w 4236594"/>
              <a:gd name="connsiteY0" fmla="*/ 10800 h 10800"/>
              <a:gd name="connsiteX1" fmla="*/ 4236594 w 4236594"/>
              <a:gd name="connsiteY1" fmla="*/ 10800 h 10800"/>
              <a:gd name="connsiteX2" fmla="*/ 4236594 w 4236594"/>
              <a:gd name="connsiteY2" fmla="*/ 0 h 10800"/>
              <a:gd name="connsiteX3" fmla="*/ 4128594 w 4236594"/>
              <a:gd name="connsiteY3" fmla="*/ 0 h 10800"/>
              <a:gd name="connsiteX4" fmla="*/ 0 w 4236594"/>
              <a:gd name="connsiteY4" fmla="*/ 10800 h 10800"/>
              <a:gd name="connsiteX5" fmla="*/ 4068000 w 4236594"/>
              <a:gd name="connsiteY5" fmla="*/ 10800 h 10800"/>
              <a:gd name="connsiteX6" fmla="*/ 4068000 w 4236594"/>
              <a:gd name="connsiteY6" fmla="*/ 0 h 10800"/>
              <a:gd name="connsiteX7" fmla="*/ 0 w 4236594"/>
              <a:gd name="connsiteY7" fmla="*/ 0 h 10800"/>
            </a:gdLst>
            <a:ahLst/>
            <a:cxnLst/>
            <a:rect l="l" t="t" r="r" b="b"/>
            <a:pathLst>
              <a:path w="4236594" h="10800">
                <a:moveTo>
                  <a:pt x="4128594" y="10800"/>
                </a:moveTo>
                <a:lnTo>
                  <a:pt x="4236594" y="10800"/>
                </a:lnTo>
                <a:lnTo>
                  <a:pt x="4236594" y="0"/>
                </a:lnTo>
                <a:lnTo>
                  <a:pt x="4128594" y="0"/>
                </a:lnTo>
                <a:close/>
                <a:moveTo>
                  <a:pt x="0" y="10800"/>
                </a:moveTo>
                <a:lnTo>
                  <a:pt x="4068000" y="10800"/>
                </a:lnTo>
                <a:lnTo>
                  <a:pt x="4068000" y="0"/>
                </a:lnTo>
                <a:lnTo>
                  <a:pt x="0" y="0"/>
                </a:lnTo>
                <a:close/>
              </a:path>
            </a:pathLst>
          </a:custGeom>
          <a:gradFill>
            <a:gsLst>
              <a:gs pos="0">
                <a:schemeClr val="tx1">
                  <a:lumMod val="65000"/>
                  <a:lumOff val="35000"/>
                  <a:alpha val="0"/>
                </a:schemeClr>
              </a:gs>
              <a:gs pos="100000">
                <a:schemeClr val="tx1">
                  <a:lumMod val="50000"/>
                  <a:lumOff val="50000"/>
                  <a:alpha val="50000"/>
                </a:schemeClr>
              </a:gs>
            </a:gsLst>
            <a:path path="circle">
              <a:fillToRect r="100000" b="100000"/>
            </a:path>
            <a:tileRect l="-100000" t="-100000"/>
          </a:gradFill>
          <a:ln w="12700" cap="sq">
            <a:noFill/>
            <a:miter/>
          </a:ln>
          <a:effectLst>
            <a:outerShdw blurRad="444500" dist="317500" dir="5400000" sx="92000" sy="9200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flipV="1">
            <a:off x="6703656" y="1920668"/>
            <a:ext cx="4236594" cy="10800"/>
          </a:xfrm>
          <a:custGeom>
            <a:avLst/>
            <a:gdLst>
              <a:gd name="connsiteX0" fmla="*/ 4128594 w 4236594"/>
              <a:gd name="connsiteY0" fmla="*/ 10800 h 10800"/>
              <a:gd name="connsiteX1" fmla="*/ 4236594 w 4236594"/>
              <a:gd name="connsiteY1" fmla="*/ 10800 h 10800"/>
              <a:gd name="connsiteX2" fmla="*/ 4236594 w 4236594"/>
              <a:gd name="connsiteY2" fmla="*/ 0 h 10800"/>
              <a:gd name="connsiteX3" fmla="*/ 4128594 w 4236594"/>
              <a:gd name="connsiteY3" fmla="*/ 0 h 10800"/>
              <a:gd name="connsiteX4" fmla="*/ 0 w 4236594"/>
              <a:gd name="connsiteY4" fmla="*/ 10800 h 10800"/>
              <a:gd name="connsiteX5" fmla="*/ 4068000 w 4236594"/>
              <a:gd name="connsiteY5" fmla="*/ 10800 h 10800"/>
              <a:gd name="connsiteX6" fmla="*/ 4068000 w 4236594"/>
              <a:gd name="connsiteY6" fmla="*/ 0 h 10800"/>
              <a:gd name="connsiteX7" fmla="*/ 0 w 4236594"/>
              <a:gd name="connsiteY7" fmla="*/ 0 h 10800"/>
            </a:gdLst>
            <a:ahLst/>
            <a:cxnLst/>
            <a:rect l="l" t="t" r="r" b="b"/>
            <a:pathLst>
              <a:path w="4236594" h="10800">
                <a:moveTo>
                  <a:pt x="4128594" y="10800"/>
                </a:moveTo>
                <a:lnTo>
                  <a:pt x="4236594" y="10800"/>
                </a:lnTo>
                <a:lnTo>
                  <a:pt x="4236594" y="0"/>
                </a:lnTo>
                <a:lnTo>
                  <a:pt x="4128594" y="0"/>
                </a:lnTo>
                <a:close/>
                <a:moveTo>
                  <a:pt x="0" y="10800"/>
                </a:moveTo>
                <a:lnTo>
                  <a:pt x="4068000" y="10800"/>
                </a:lnTo>
                <a:lnTo>
                  <a:pt x="4068000" y="0"/>
                </a:lnTo>
                <a:lnTo>
                  <a:pt x="0" y="0"/>
                </a:lnTo>
                <a:close/>
              </a:path>
            </a:pathLst>
          </a:custGeom>
          <a:gradFill>
            <a:gsLst>
              <a:gs pos="0">
                <a:schemeClr val="tx1">
                  <a:lumMod val="65000"/>
                  <a:lumOff val="35000"/>
                  <a:alpha val="0"/>
                </a:schemeClr>
              </a:gs>
              <a:gs pos="100000">
                <a:schemeClr val="tx1">
                  <a:lumMod val="50000"/>
                  <a:lumOff val="50000"/>
                  <a:alpha val="50000"/>
                </a:schemeClr>
              </a:gs>
            </a:gsLst>
            <a:path path="circle">
              <a:fillToRect r="100000" b="100000"/>
            </a:path>
            <a:tileRect l="-100000" t="-100000"/>
          </a:gradFill>
          <a:ln w="12700" cap="sq">
            <a:noFill/>
            <a:miter/>
          </a:ln>
          <a:effectLst>
            <a:outerShdw blurRad="444500" dist="317500" dir="5400000" sx="92000" sy="9200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878571" y="3907914"/>
            <a:ext cx="5038567" cy="2423145"/>
          </a:xfrm>
          <a:prstGeom prst="rect">
            <a:avLst/>
          </a:prstGeom>
          <a:solidFill>
            <a:schemeClr val="bg1"/>
          </a:solidFill>
          <a:ln w="19050" cap="flat">
            <a:solidFill>
              <a:schemeClr val="accent1"/>
            </a:solidFill>
            <a:miter/>
          </a:ln>
          <a:effectLst>
            <a:outerShdw blurRad="381000" dist="3175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nvSpPr>
        <p:spPr>
          <a:xfrm>
            <a:off x="1015634" y="4032840"/>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5649855" y="4030961"/>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nvSpPr>
        <p:spPr>
          <a:xfrm>
            <a:off x="1015634" y="6104283"/>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5649855" y="6104283"/>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1202368" y="4002912"/>
            <a:ext cx="3923270" cy="547580"/>
          </a:xfrm>
          <a:prstGeom prst="rect">
            <a:avLst/>
          </a:prstGeom>
          <a:noFill/>
          <a:ln>
            <a:noFill/>
          </a:ln>
        </p:spPr>
        <p:txBody>
          <a:bodyPr vert="horz" wrap="square" lIns="0" tIns="0" rIns="0" bIns="0" rtlCol="0" anchor="b"/>
          <a:lstStyle/>
          <a:p>
            <a:pPr algn="l">
              <a:lnSpc>
                <a:spcPct val="150000"/>
              </a:lnSpc>
            </a:pPr>
            <a:r>
              <a:rPr kumimoji="1" lang="en-US" altLang="zh-CN" sz="18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03</a:t>
            </a:r>
            <a:r>
              <a:rPr kumimoji="1" lang="zh-CN" altLang="en-US" sz="18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定义</a:t>
            </a:r>
            <a:endParaRPr kumimoji="1" lang="zh-CN" altLang="en-US" dirty="0"/>
          </a:p>
        </p:txBody>
      </p:sp>
      <p:sp>
        <p:nvSpPr>
          <p:cNvPr id="26" name="标题 1"/>
          <p:cNvSpPr txBox="1"/>
          <p:nvPr/>
        </p:nvSpPr>
        <p:spPr>
          <a:xfrm>
            <a:off x="1237100" y="4735334"/>
            <a:ext cx="4412755" cy="1265574"/>
          </a:xfrm>
          <a:prstGeom prst="rect">
            <a:avLst/>
          </a:prstGeom>
          <a:noFill/>
          <a:ln>
            <a:noFill/>
          </a:ln>
        </p:spPr>
        <p:txBody>
          <a:bodyPr vert="horz" wrap="square" lIns="0" tIns="0" rIns="0" bIns="0" rtlCol="0" anchor="t"/>
          <a:lstStyle/>
          <a:p>
            <a:pPr algn="l">
              <a:lnSpc>
                <a:spcPct val="150000"/>
              </a:lnSpc>
            </a:pP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rPr>
              <a:t>Miller</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rPr>
              <a:t>提出</a:t>
            </a:r>
            <a:r>
              <a:rPr lang="zh-CN" altLang="en-US" sz="1400" b="0" i="0" u="none" strike="noStrike" dirty="0">
                <a:solidFill>
                  <a:srgbClr val="2C2C36"/>
                </a:solidFill>
                <a:effectLst/>
                <a:latin typeface="-apple-system"/>
              </a:rPr>
              <a:t>“把今天的方法学应用到昨天的系统上，以支持明天的需求。”</a:t>
            </a:r>
            <a:endParaRPr kumimoji="1" lang="zh-CN" altLang="en-US" sz="1400" dirty="0"/>
          </a:p>
        </p:txBody>
      </p:sp>
      <p:sp>
        <p:nvSpPr>
          <p:cNvPr id="27" name="标题 1"/>
          <p:cNvSpPr txBox="1"/>
          <p:nvPr/>
        </p:nvSpPr>
        <p:spPr>
          <a:xfrm>
            <a:off x="6292473" y="3907914"/>
            <a:ext cx="5038567" cy="2423145"/>
          </a:xfrm>
          <a:prstGeom prst="rect">
            <a:avLst/>
          </a:prstGeom>
          <a:solidFill>
            <a:schemeClr val="bg1"/>
          </a:solidFill>
          <a:ln w="19050" cap="flat">
            <a:solidFill>
              <a:schemeClr val="accent1"/>
            </a:solidFill>
            <a:miter/>
          </a:ln>
          <a:effectLst>
            <a:outerShdw blurRad="381000" dist="3175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8" name="标题 1"/>
          <p:cNvSpPr txBox="1"/>
          <p:nvPr/>
        </p:nvSpPr>
        <p:spPr>
          <a:xfrm>
            <a:off x="6447147" y="4032840"/>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9" name="标题 1"/>
          <p:cNvSpPr txBox="1"/>
          <p:nvPr/>
        </p:nvSpPr>
        <p:spPr>
          <a:xfrm>
            <a:off x="11081368" y="4030961"/>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0" name="标题 1"/>
          <p:cNvSpPr txBox="1"/>
          <p:nvPr/>
        </p:nvSpPr>
        <p:spPr>
          <a:xfrm>
            <a:off x="6447147" y="6104283"/>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1" name="标题 1"/>
          <p:cNvSpPr txBox="1"/>
          <p:nvPr/>
        </p:nvSpPr>
        <p:spPr>
          <a:xfrm>
            <a:off x="11081368" y="6104283"/>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32" name="标题 1"/>
          <p:cNvSpPr txBox="1"/>
          <p:nvPr/>
        </p:nvSpPr>
        <p:spPr>
          <a:xfrm>
            <a:off x="6633881" y="4002912"/>
            <a:ext cx="3923270" cy="547580"/>
          </a:xfrm>
          <a:prstGeom prst="rect">
            <a:avLst/>
          </a:prstGeom>
          <a:noFill/>
          <a:ln>
            <a:noFill/>
          </a:ln>
        </p:spPr>
        <p:txBody>
          <a:bodyPr vert="horz" wrap="square" lIns="0" tIns="0" rIns="0" bIns="0" rtlCol="0" anchor="b"/>
          <a:lstStyle/>
          <a:p>
            <a:pPr algn="l">
              <a:lnSpc>
                <a:spcPct val="150000"/>
              </a:lnSpc>
            </a:pPr>
            <a:r>
              <a:rPr kumimoji="1" lang="en-US" altLang="zh-CN" sz="18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04</a:t>
            </a:r>
            <a:r>
              <a:rPr kumimoji="1" lang="zh-CN" altLang="en-US"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优势</a:t>
            </a:r>
            <a:endParaRPr kumimoji="1" lang="zh-CN" altLang="en-US" dirty="0"/>
          </a:p>
        </p:txBody>
      </p:sp>
      <p:sp>
        <p:nvSpPr>
          <p:cNvPr id="33" name="标题 1"/>
          <p:cNvSpPr txBox="1"/>
          <p:nvPr/>
        </p:nvSpPr>
        <p:spPr>
          <a:xfrm>
            <a:off x="6668612" y="4649336"/>
            <a:ext cx="4412755" cy="1265574"/>
          </a:xfrm>
          <a:prstGeom prst="rect">
            <a:avLst/>
          </a:prstGeom>
          <a:noFill/>
          <a:ln>
            <a:noFill/>
          </a:ln>
        </p:spPr>
        <p:txBody>
          <a:bodyPr vert="horz" wrap="square" lIns="0" tIns="0" rIns="0" bIns="0" rtlCol="0" anchor="t"/>
          <a:lstStyle/>
          <a:p>
            <a:pPr algn="l">
              <a:buFont typeface="Arial" panose="020B0604020202020204" pitchFamily="34" charset="0"/>
              <a:buChar char="•"/>
            </a:pPr>
            <a:r>
              <a:rPr lang="zh-CN" altLang="en-US" sz="1400" b="1" i="0" u="none" strike="noStrike" dirty="0">
                <a:solidFill>
                  <a:srgbClr val="2C2C36"/>
                </a:solidFill>
                <a:effectLst/>
                <a:latin typeface="-apple-system"/>
              </a:rPr>
              <a:t>成本效益</a:t>
            </a:r>
            <a:r>
              <a:rPr lang="zh-CN" altLang="en-US" sz="1400" b="0" i="0" u="none" strike="noStrike" dirty="0">
                <a:solidFill>
                  <a:srgbClr val="2C2C36"/>
                </a:solidFill>
                <a:effectLst/>
                <a:latin typeface="-apple-system"/>
              </a:rPr>
              <a:t>：长期看，维护成本远高于重新开发的成本（一行代码维护成本可能是开发成本的</a:t>
            </a:r>
            <a:r>
              <a:rPr lang="en-US" altLang="zh-CN" sz="1400" b="0" i="0" u="none" strike="noStrike" dirty="0">
                <a:solidFill>
                  <a:srgbClr val="2C2C36"/>
                </a:solidFill>
                <a:effectLst/>
                <a:latin typeface="-apple-system"/>
              </a:rPr>
              <a:t>1440</a:t>
            </a:r>
            <a:r>
              <a:rPr lang="zh-CN" altLang="en-US" sz="1400" b="0" i="0" u="none" strike="noStrike" dirty="0">
                <a:solidFill>
                  <a:srgbClr val="2C2C36"/>
                </a:solidFill>
                <a:effectLst/>
                <a:latin typeface="-apple-system"/>
              </a:rPr>
              <a:t>倍）。</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现代设计概念</a:t>
            </a:r>
            <a:r>
              <a:rPr lang="zh-CN" altLang="en-US" sz="1400" b="0" i="0" u="none" strike="noStrike" dirty="0">
                <a:solidFill>
                  <a:srgbClr val="2C2C36"/>
                </a:solidFill>
                <a:effectLst/>
                <a:latin typeface="-apple-system"/>
              </a:rPr>
              <a:t>：重新设计有助于未来维护。</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原型利用</a:t>
            </a:r>
            <a:r>
              <a:rPr lang="zh-CN" altLang="en-US" sz="1400" b="0" i="0" u="none" strike="noStrike" dirty="0">
                <a:solidFill>
                  <a:srgbClr val="2C2C36"/>
                </a:solidFill>
                <a:effectLst/>
                <a:latin typeface="-apple-system"/>
              </a:rPr>
              <a:t>：现有版本作为原型提高开发效率。</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用户经验</a:t>
            </a:r>
            <a:r>
              <a:rPr lang="zh-CN" altLang="en-US" sz="1400" b="0" i="0" u="none" strike="noStrike" dirty="0">
                <a:solidFill>
                  <a:srgbClr val="2C2C36"/>
                </a:solidFill>
                <a:effectLst/>
                <a:latin typeface="-apple-system"/>
              </a:rPr>
              <a:t>：用户熟悉软件，易于明确需求。</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工具支持</a:t>
            </a:r>
            <a:r>
              <a:rPr lang="zh-CN" altLang="en-US" sz="1400" b="0" i="0" u="none" strike="noStrike" dirty="0">
                <a:solidFill>
                  <a:srgbClr val="2C2C36"/>
                </a:solidFill>
                <a:effectLst/>
                <a:latin typeface="-apple-system"/>
              </a:rPr>
              <a:t>：逆向工程和再工程工具自动化部分工作。</a:t>
            </a:r>
            <a:endParaRPr lang="zh-CN" altLang="en-US" sz="1400" b="0" i="0" u="none" strike="noStrike" dirty="0">
              <a:solidFill>
                <a:srgbClr val="2C2C36"/>
              </a:solidFill>
              <a:effectLst/>
              <a:latin typeface="-apple-system"/>
            </a:endParaRPr>
          </a:p>
          <a:p>
            <a:pPr algn="l">
              <a:buFont typeface="Arial" panose="020B0604020202020204" pitchFamily="34" charset="0"/>
              <a:buChar char="•"/>
            </a:pPr>
            <a:r>
              <a:rPr lang="zh-CN" altLang="en-US" sz="1400" b="1" i="0" u="none" strike="noStrike" dirty="0">
                <a:solidFill>
                  <a:srgbClr val="2C2C36"/>
                </a:solidFill>
                <a:effectLst/>
                <a:latin typeface="-apple-system"/>
              </a:rPr>
              <a:t>配置管理</a:t>
            </a:r>
            <a:r>
              <a:rPr lang="zh-CN" altLang="en-US" sz="1400" b="0" i="0" u="none" strike="noStrike" dirty="0">
                <a:solidFill>
                  <a:srgbClr val="2C2C36"/>
                </a:solidFill>
                <a:effectLst/>
                <a:latin typeface="-apple-system"/>
              </a:rPr>
              <a:t>：建立完整的软件配置管理体系。</a:t>
            </a:r>
            <a:endParaRPr lang="zh-CN" altLang="en-US" sz="1400" b="0" i="0" u="none" strike="noStrike" dirty="0">
              <a:solidFill>
                <a:srgbClr val="2C2C36"/>
              </a:solidFill>
              <a:effectLst/>
              <a:latin typeface="-apple-system"/>
            </a:endParaRPr>
          </a:p>
          <a:p>
            <a:pPr algn="l">
              <a:lnSpc>
                <a:spcPct val="150000"/>
              </a:lnSpc>
            </a:pPr>
            <a:endParaRPr kumimoji="1" lang="zh-CN" altLang="en-US" dirty="0"/>
          </a:p>
        </p:txBody>
      </p:sp>
      <p:sp>
        <p:nvSpPr>
          <p:cNvPr id="34" name="标题 1"/>
          <p:cNvSpPr txBox="1"/>
          <p:nvPr/>
        </p:nvSpPr>
        <p:spPr>
          <a:xfrm flipV="1">
            <a:off x="1246562" y="4663773"/>
            <a:ext cx="4236594" cy="10800"/>
          </a:xfrm>
          <a:custGeom>
            <a:avLst/>
            <a:gdLst>
              <a:gd name="connsiteX0" fmla="*/ 4128594 w 4236594"/>
              <a:gd name="connsiteY0" fmla="*/ 10800 h 10800"/>
              <a:gd name="connsiteX1" fmla="*/ 4236594 w 4236594"/>
              <a:gd name="connsiteY1" fmla="*/ 10800 h 10800"/>
              <a:gd name="connsiteX2" fmla="*/ 4236594 w 4236594"/>
              <a:gd name="connsiteY2" fmla="*/ 0 h 10800"/>
              <a:gd name="connsiteX3" fmla="*/ 4128594 w 4236594"/>
              <a:gd name="connsiteY3" fmla="*/ 0 h 10800"/>
              <a:gd name="connsiteX4" fmla="*/ 0 w 4236594"/>
              <a:gd name="connsiteY4" fmla="*/ 10800 h 10800"/>
              <a:gd name="connsiteX5" fmla="*/ 4068000 w 4236594"/>
              <a:gd name="connsiteY5" fmla="*/ 10800 h 10800"/>
              <a:gd name="connsiteX6" fmla="*/ 4068000 w 4236594"/>
              <a:gd name="connsiteY6" fmla="*/ 0 h 10800"/>
              <a:gd name="connsiteX7" fmla="*/ 0 w 4236594"/>
              <a:gd name="connsiteY7" fmla="*/ 0 h 10800"/>
            </a:gdLst>
            <a:ahLst/>
            <a:cxnLst/>
            <a:rect l="l" t="t" r="r" b="b"/>
            <a:pathLst>
              <a:path w="4236594" h="10800">
                <a:moveTo>
                  <a:pt x="4128594" y="10800"/>
                </a:moveTo>
                <a:lnTo>
                  <a:pt x="4236594" y="10800"/>
                </a:lnTo>
                <a:lnTo>
                  <a:pt x="4236594" y="0"/>
                </a:lnTo>
                <a:lnTo>
                  <a:pt x="4128594" y="0"/>
                </a:lnTo>
                <a:close/>
                <a:moveTo>
                  <a:pt x="0" y="10800"/>
                </a:moveTo>
                <a:lnTo>
                  <a:pt x="4068000" y="10800"/>
                </a:lnTo>
                <a:lnTo>
                  <a:pt x="4068000" y="0"/>
                </a:lnTo>
                <a:lnTo>
                  <a:pt x="0" y="0"/>
                </a:lnTo>
                <a:close/>
              </a:path>
            </a:pathLst>
          </a:custGeom>
          <a:gradFill>
            <a:gsLst>
              <a:gs pos="0">
                <a:schemeClr val="tx1">
                  <a:lumMod val="65000"/>
                  <a:lumOff val="35000"/>
                  <a:alpha val="0"/>
                </a:schemeClr>
              </a:gs>
              <a:gs pos="100000">
                <a:schemeClr val="tx1">
                  <a:lumMod val="50000"/>
                  <a:lumOff val="50000"/>
                  <a:alpha val="50000"/>
                </a:schemeClr>
              </a:gs>
            </a:gsLst>
            <a:path path="circle">
              <a:fillToRect r="100000" b="100000"/>
            </a:path>
            <a:tileRect l="-100000" t="-100000"/>
          </a:gradFill>
          <a:ln w="12700" cap="sq">
            <a:noFill/>
            <a:miter/>
          </a:ln>
          <a:effectLst>
            <a:outerShdw blurRad="444500" dist="317500" dir="5400000" sx="92000" sy="9200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5" name="标题 1"/>
          <p:cNvSpPr txBox="1"/>
          <p:nvPr/>
        </p:nvSpPr>
        <p:spPr>
          <a:xfrm flipV="1">
            <a:off x="6703656" y="4663773"/>
            <a:ext cx="4236594" cy="10800"/>
          </a:xfrm>
          <a:custGeom>
            <a:avLst/>
            <a:gdLst>
              <a:gd name="connsiteX0" fmla="*/ 4128594 w 4236594"/>
              <a:gd name="connsiteY0" fmla="*/ 10800 h 10800"/>
              <a:gd name="connsiteX1" fmla="*/ 4236594 w 4236594"/>
              <a:gd name="connsiteY1" fmla="*/ 10800 h 10800"/>
              <a:gd name="connsiteX2" fmla="*/ 4236594 w 4236594"/>
              <a:gd name="connsiteY2" fmla="*/ 0 h 10800"/>
              <a:gd name="connsiteX3" fmla="*/ 4128594 w 4236594"/>
              <a:gd name="connsiteY3" fmla="*/ 0 h 10800"/>
              <a:gd name="connsiteX4" fmla="*/ 0 w 4236594"/>
              <a:gd name="connsiteY4" fmla="*/ 10800 h 10800"/>
              <a:gd name="connsiteX5" fmla="*/ 4068000 w 4236594"/>
              <a:gd name="connsiteY5" fmla="*/ 10800 h 10800"/>
              <a:gd name="connsiteX6" fmla="*/ 4068000 w 4236594"/>
              <a:gd name="connsiteY6" fmla="*/ 0 h 10800"/>
              <a:gd name="connsiteX7" fmla="*/ 0 w 4236594"/>
              <a:gd name="connsiteY7" fmla="*/ 0 h 10800"/>
            </a:gdLst>
            <a:ahLst/>
            <a:cxnLst/>
            <a:rect l="l" t="t" r="r" b="b"/>
            <a:pathLst>
              <a:path w="4236594" h="10800">
                <a:moveTo>
                  <a:pt x="4128594" y="10800"/>
                </a:moveTo>
                <a:lnTo>
                  <a:pt x="4236594" y="10800"/>
                </a:lnTo>
                <a:lnTo>
                  <a:pt x="4236594" y="0"/>
                </a:lnTo>
                <a:lnTo>
                  <a:pt x="4128594" y="0"/>
                </a:lnTo>
                <a:close/>
                <a:moveTo>
                  <a:pt x="0" y="10800"/>
                </a:moveTo>
                <a:lnTo>
                  <a:pt x="4068000" y="10800"/>
                </a:lnTo>
                <a:lnTo>
                  <a:pt x="4068000" y="0"/>
                </a:lnTo>
                <a:lnTo>
                  <a:pt x="0" y="0"/>
                </a:lnTo>
                <a:close/>
              </a:path>
            </a:pathLst>
          </a:custGeom>
          <a:gradFill>
            <a:gsLst>
              <a:gs pos="0">
                <a:schemeClr val="tx1">
                  <a:lumMod val="65000"/>
                  <a:lumOff val="35000"/>
                  <a:alpha val="0"/>
                </a:schemeClr>
              </a:gs>
              <a:gs pos="100000">
                <a:schemeClr val="tx1">
                  <a:lumMod val="50000"/>
                  <a:lumOff val="50000"/>
                  <a:alpha val="50000"/>
                </a:schemeClr>
              </a:gs>
            </a:gsLst>
            <a:path path="circle">
              <a:fillToRect r="100000" b="100000"/>
            </a:path>
            <a:tileRect l="-100000" t="-100000"/>
          </a:gradFill>
          <a:ln w="12700" cap="sq">
            <a:noFill/>
            <a:miter/>
          </a:ln>
          <a:effectLst>
            <a:outerShdw blurRad="444500" dist="317500" dir="5400000" sx="92000" sy="9200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6" name="标题 1"/>
          <p:cNvSpPr txBox="1"/>
          <p:nvPr/>
        </p:nvSpPr>
        <p:spPr>
          <a:xfrm>
            <a:off x="10574211" y="4177071"/>
            <a:ext cx="417631" cy="378631"/>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lumMod val="7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7" name="标题 1"/>
          <p:cNvSpPr txBox="1"/>
          <p:nvPr/>
        </p:nvSpPr>
        <p:spPr>
          <a:xfrm>
            <a:off x="5114796" y="4169706"/>
            <a:ext cx="391254" cy="37863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lumMod val="7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8"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panose="020B0800000000000000" charset="-122"/>
                <a:ea typeface="Source Han Sans CN Bold" panose="020B0800000000000000" charset="-122"/>
              </a:rPr>
              <a:t>预防性维护：</a:t>
            </a:r>
            <a:r>
              <a:rPr lang="zh-CN" altLang="en-US" b="0" i="0" u="none" strike="noStrike" dirty="0">
                <a:solidFill>
                  <a:srgbClr val="2C2C36"/>
                </a:solidFill>
                <a:effectLst/>
                <a:latin typeface="-apple-system"/>
              </a:rPr>
              <a:t>尽管目前比例较小，但预防性维护不应被忽视。</a:t>
            </a:r>
            <a:endParaRPr kumimoji="1" lang="zh-CN" altLang="en-US" dirty="0"/>
          </a:p>
        </p:txBody>
      </p:sp>
      <p:sp>
        <p:nvSpPr>
          <p:cNvPr id="40"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056185" cy="6858000"/>
          </a:xfrm>
          <a:prstGeom prst="rect">
            <a:avLst/>
          </a:prstGeom>
          <a:solidFill>
            <a:schemeClr val="tx2">
              <a:alpha val="15000"/>
            </a:schemeClr>
          </a:solidFill>
          <a:ln w="12700" cap="flat">
            <a:noFill/>
            <a:miter/>
          </a:ln>
        </p:spPr>
        <p:txBody>
          <a:bodyPr vert="horz" wrap="square" lIns="91440" tIns="93600" rIns="91440" bIns="45720" rtlCol="0" anchor="ctr"/>
          <a:lstStyle/>
          <a:p>
            <a:pPr algn="ctr">
              <a:lnSpc>
                <a:spcPct val="110000"/>
              </a:lnSpc>
            </a:pPr>
            <a:endParaRPr kumimoji="1" lang="zh-CN" altLang="en-US"/>
          </a:p>
        </p:txBody>
      </p:sp>
      <p:sp>
        <p:nvSpPr>
          <p:cNvPr id="3" name="标题 1"/>
          <p:cNvSpPr txBox="1"/>
          <p:nvPr/>
        </p:nvSpPr>
        <p:spPr>
          <a:xfrm>
            <a:off x="1" y="1028700"/>
            <a:ext cx="5251938" cy="2111696"/>
          </a:xfrm>
          <a:prstGeom prst="rect">
            <a:avLst/>
          </a:prstGeom>
          <a:solidFill>
            <a:schemeClr val="accent1">
              <a:lumMod val="75000"/>
            </a:schemeClr>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2743" y="-662064"/>
            <a:ext cx="3213327" cy="3583064"/>
          </a:xfrm>
          <a:prstGeom prst="rect">
            <a:avLst/>
          </a:prstGeom>
          <a:noFill/>
          <a:ln cap="sq">
            <a:noFill/>
          </a:ln>
        </p:spPr>
        <p:txBody>
          <a:bodyPr vert="horz" wrap="square" lIns="0" tIns="0" rIns="0" bIns="0" rtlCol="0" anchor="b"/>
          <a:lstStyle/>
          <a:p>
            <a:pPr algn="l">
              <a:lnSpc>
                <a:spcPct val="110000"/>
              </a:lnSpc>
            </a:pPr>
            <a:r>
              <a:rPr kumimoji="1" lang="en-US" altLang="zh-CN" sz="1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06</a:t>
            </a:r>
            <a:endParaRPr kumimoji="1" lang="zh-CN" altLang="en-US"/>
          </a:p>
        </p:txBody>
      </p:sp>
      <p:sp>
        <p:nvSpPr>
          <p:cNvPr id="5" name="标题 1"/>
          <p:cNvSpPr txBox="1"/>
          <p:nvPr/>
        </p:nvSpPr>
        <p:spPr>
          <a:xfrm>
            <a:off x="6933363" y="4075074"/>
            <a:ext cx="4585537" cy="2059026"/>
          </a:xfrm>
          <a:prstGeom prst="rect">
            <a:avLst/>
          </a:prstGeom>
          <a:noFill/>
          <a:ln>
            <a:noFill/>
          </a:ln>
        </p:spPr>
        <p:txBody>
          <a:bodyPr vert="horz" wrap="square" lIns="0" tIns="0" rIns="0" bIns="0" rtlCol="0" anchor="t"/>
          <a:lstStyle/>
          <a:p>
            <a:pPr algn="l">
              <a:lnSpc>
                <a:spcPct val="130000"/>
              </a:lnSpc>
            </a:pPr>
            <a:r>
              <a:rPr kumimoji="1" lang="en-US" altLang="zh-CN" sz="3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软件再工程过程</a:t>
            </a:r>
            <a:endParaRPr kumimoji="1" lang="zh-CN" altLang="en-US"/>
          </a:p>
        </p:txBody>
      </p:sp>
      <p:sp>
        <p:nvSpPr>
          <p:cNvPr id="6" name="标题 1"/>
          <p:cNvSpPr txBox="1"/>
          <p:nvPr/>
        </p:nvSpPr>
        <p:spPr>
          <a:xfrm>
            <a:off x="6557971" y="4164328"/>
            <a:ext cx="190825" cy="190827"/>
          </a:xfrm>
          <a:prstGeom prst="ellipse">
            <a:avLst/>
          </a:prstGeom>
          <a:solidFill>
            <a:schemeClr val="accent1">
              <a:lumMod val="75000"/>
            </a:schemeClr>
          </a:solidFill>
          <a:ln w="381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6494578"/>
            <a:ext cx="12192000" cy="363422"/>
          </a:xfrm>
          <a:prstGeom prst="rect">
            <a:avLst/>
          </a:prstGeom>
          <a:gradFill>
            <a:gsLst>
              <a:gs pos="29000">
                <a:schemeClr val="accent1">
                  <a:alpha val="67000"/>
                </a:schemeClr>
              </a:gs>
              <a:gs pos="100000">
                <a:schemeClr val="accent2"/>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218253" y="1717212"/>
            <a:ext cx="9906943" cy="4156050"/>
          </a:xfrm>
          <a:prstGeom prst="roundRect">
            <a:avLst>
              <a:gd name="adj" fmla="val 8712"/>
            </a:avLst>
          </a:prstGeom>
          <a:solidFill>
            <a:schemeClr val="bg1"/>
          </a:solidFill>
          <a:ln w="12700" cap="sq">
            <a:solidFill>
              <a:schemeClr val="accent1">
                <a:lumMod val="40000"/>
                <a:lumOff val="60000"/>
              </a:schemeClr>
            </a:solidFill>
            <a:miter/>
          </a:ln>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5847874" y="1359460"/>
            <a:ext cx="647700" cy="647700"/>
          </a:xfrm>
          <a:prstGeom prst="ellipse">
            <a:avLst/>
          </a:prstGeom>
          <a:solidFill>
            <a:schemeClr val="bg1"/>
          </a:solidFill>
          <a:ln w="12700" cap="sq">
            <a:solidFill>
              <a:schemeClr val="accent1"/>
            </a:solidFill>
            <a:miter/>
          </a:ln>
          <a:effectLst/>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1361970" y="2116577"/>
            <a:ext cx="9619509" cy="3662900"/>
          </a:xfrm>
          <a:prstGeom prst="rect">
            <a:avLst/>
          </a:prstGeom>
          <a:noFill/>
          <a:ln>
            <a:noFill/>
          </a:ln>
        </p:spPr>
        <p:txBody>
          <a:bodyPr vert="horz" wrap="square" lIns="0" tIns="0" rIns="0" bIns="0" rtlCol="0" anchor="t"/>
          <a:lstStyle/>
          <a:p>
            <a:pPr algn="ctr">
              <a:lnSpc>
                <a:spcPct val="150000"/>
              </a:lnSpc>
            </a:pPr>
            <a:endParaRPr kumimoji="1" lang="zh-CN" altLang="en-US"/>
          </a:p>
        </p:txBody>
      </p:sp>
      <p:sp>
        <p:nvSpPr>
          <p:cNvPr id="6" name="标题 1"/>
          <p:cNvSpPr txBox="1"/>
          <p:nvPr/>
        </p:nvSpPr>
        <p:spPr>
          <a:xfrm>
            <a:off x="5995306" y="1512631"/>
            <a:ext cx="352837" cy="352830"/>
          </a:xfrm>
          <a:custGeom>
            <a:avLst/>
            <a:gdLst>
              <a:gd name="connsiteX0" fmla="*/ 1615928 w 1831861"/>
              <a:gd name="connsiteY0" fmla="*/ 1170309 h 1831823"/>
              <a:gd name="connsiteX1" fmla="*/ 1800618 w 1831861"/>
              <a:gd name="connsiteY1" fmla="*/ 1263273 h 1831823"/>
              <a:gd name="connsiteX2" fmla="*/ 1831860 w 1831861"/>
              <a:gd name="connsiteY2" fmla="*/ 1313851 h 1831823"/>
              <a:gd name="connsiteX3" fmla="*/ 1801380 w 1831861"/>
              <a:gd name="connsiteY3" fmla="*/ 1364238 h 1831823"/>
              <a:gd name="connsiteX4" fmla="*/ 938891 w 1831861"/>
              <a:gd name="connsiteY4" fmla="*/ 1824867 h 1831823"/>
              <a:gd name="connsiteX5" fmla="*/ 911650 w 1831861"/>
              <a:gd name="connsiteY5" fmla="*/ 1831820 h 1831823"/>
              <a:gd name="connsiteX6" fmla="*/ 884027 w 1831861"/>
              <a:gd name="connsiteY6" fmla="*/ 1824867 h 1831823"/>
              <a:gd name="connsiteX7" fmla="*/ 30587 w 1831861"/>
              <a:gd name="connsiteY7" fmla="*/ 1364143 h 1831823"/>
              <a:gd name="connsiteX8" fmla="*/ 6870 w 1831861"/>
              <a:gd name="connsiteY8" fmla="*/ 1340235 h 1831823"/>
              <a:gd name="connsiteX9" fmla="*/ 6775 w 1831861"/>
              <a:gd name="connsiteY9" fmla="*/ 1340054 h 1831823"/>
              <a:gd name="connsiteX10" fmla="*/ 32016 w 1831861"/>
              <a:gd name="connsiteY10" fmla="*/ 1263273 h 1831823"/>
              <a:gd name="connsiteX11" fmla="*/ 216039 w 1831861"/>
              <a:gd name="connsiteY11" fmla="*/ 1171738 h 1831823"/>
              <a:gd name="connsiteX12" fmla="*/ 834592 w 1831861"/>
              <a:gd name="connsiteY12" fmla="*/ 1505875 h 1831823"/>
              <a:gd name="connsiteX13" fmla="*/ 835069 w 1831861"/>
              <a:gd name="connsiteY13" fmla="*/ 1505875 h 1831823"/>
              <a:gd name="connsiteX14" fmla="*/ 911269 w 1831861"/>
              <a:gd name="connsiteY14" fmla="*/ 1524925 h 1831823"/>
              <a:gd name="connsiteX15" fmla="*/ 988326 w 1831861"/>
              <a:gd name="connsiteY15" fmla="*/ 1505303 h 1831823"/>
              <a:gd name="connsiteX16" fmla="*/ 1615643 w 1831861"/>
              <a:gd name="connsiteY16" fmla="*/ 763591 h 1831823"/>
              <a:gd name="connsiteX17" fmla="*/ 1800427 w 1831861"/>
              <a:gd name="connsiteY17" fmla="*/ 856555 h 1831823"/>
              <a:gd name="connsiteX18" fmla="*/ 1823002 w 1831861"/>
              <a:gd name="connsiteY18" fmla="*/ 877605 h 1831823"/>
              <a:gd name="connsiteX19" fmla="*/ 1828145 w 1831861"/>
              <a:gd name="connsiteY19" fmla="*/ 887987 h 1831823"/>
              <a:gd name="connsiteX20" fmla="*/ 1827859 w 1831861"/>
              <a:gd name="connsiteY20" fmla="*/ 887416 h 1831823"/>
              <a:gd name="connsiteX21" fmla="*/ 1831574 w 1831861"/>
              <a:gd name="connsiteY21" fmla="*/ 906466 h 1831823"/>
              <a:gd name="connsiteX22" fmla="*/ 1805571 w 1831861"/>
              <a:gd name="connsiteY22" fmla="*/ 954091 h 1831823"/>
              <a:gd name="connsiteX23" fmla="*/ 1801094 w 1831861"/>
              <a:gd name="connsiteY23" fmla="*/ 956758 h 1831823"/>
              <a:gd name="connsiteX24" fmla="*/ 1668697 w 1831861"/>
              <a:gd name="connsiteY24" fmla="*/ 1027529 h 1831823"/>
              <a:gd name="connsiteX25" fmla="*/ 1503819 w 1831861"/>
              <a:gd name="connsiteY25" fmla="*/ 1115540 h 1831823"/>
              <a:gd name="connsiteX26" fmla="*/ 938129 w 1831861"/>
              <a:gd name="connsiteY26" fmla="*/ 1417673 h 1831823"/>
              <a:gd name="connsiteX27" fmla="*/ 910983 w 1831861"/>
              <a:gd name="connsiteY27" fmla="*/ 1424626 h 1831823"/>
              <a:gd name="connsiteX28" fmla="*/ 883361 w 1831861"/>
              <a:gd name="connsiteY28" fmla="*/ 1417673 h 1831823"/>
              <a:gd name="connsiteX29" fmla="*/ 402062 w 1831861"/>
              <a:gd name="connsiteY29" fmla="*/ 1157736 h 1831823"/>
              <a:gd name="connsiteX30" fmla="*/ 327005 w 1831861"/>
              <a:gd name="connsiteY30" fmla="*/ 1117254 h 1831823"/>
              <a:gd name="connsiteX31" fmla="*/ 29921 w 1831861"/>
              <a:gd name="connsiteY31" fmla="*/ 956758 h 1831823"/>
              <a:gd name="connsiteX32" fmla="*/ 22777 w 1831861"/>
              <a:gd name="connsiteY32" fmla="*/ 952091 h 1831823"/>
              <a:gd name="connsiteX33" fmla="*/ 18395 w 1831861"/>
              <a:gd name="connsiteY33" fmla="*/ 948471 h 1831823"/>
              <a:gd name="connsiteX34" fmla="*/ 6298 w 1831861"/>
              <a:gd name="connsiteY34" fmla="*/ 932945 h 1831823"/>
              <a:gd name="connsiteX35" fmla="*/ 1346 w 1831861"/>
              <a:gd name="connsiteY35" fmla="*/ 919515 h 1831823"/>
              <a:gd name="connsiteX36" fmla="*/ 679 w 1831861"/>
              <a:gd name="connsiteY36" fmla="*/ 916467 h 1831823"/>
              <a:gd name="connsiteX37" fmla="*/ 107 w 1831861"/>
              <a:gd name="connsiteY37" fmla="*/ 911324 h 1831823"/>
              <a:gd name="connsiteX38" fmla="*/ 107 w 1831861"/>
              <a:gd name="connsiteY38" fmla="*/ 908466 h 1831823"/>
              <a:gd name="connsiteX39" fmla="*/ 31445 w 1831861"/>
              <a:gd name="connsiteY39" fmla="*/ 855888 h 1831823"/>
              <a:gd name="connsiteX40" fmla="*/ 215563 w 1831861"/>
              <a:gd name="connsiteY40" fmla="*/ 764162 h 1831823"/>
              <a:gd name="connsiteX41" fmla="*/ 609517 w 1831861"/>
              <a:gd name="connsiteY41" fmla="*/ 977237 h 1831823"/>
              <a:gd name="connsiteX42" fmla="*/ 834592 w 1831861"/>
              <a:gd name="connsiteY42" fmla="*/ 1098776 h 1831823"/>
              <a:gd name="connsiteX43" fmla="*/ 835069 w 1831861"/>
              <a:gd name="connsiteY43" fmla="*/ 1098776 h 1831823"/>
              <a:gd name="connsiteX44" fmla="*/ 911269 w 1831861"/>
              <a:gd name="connsiteY44" fmla="*/ 1117826 h 1831823"/>
              <a:gd name="connsiteX45" fmla="*/ 988421 w 1831861"/>
              <a:gd name="connsiteY45" fmla="*/ 1098204 h 1831823"/>
              <a:gd name="connsiteX46" fmla="*/ 1221594 w 1831861"/>
              <a:gd name="connsiteY46" fmla="*/ 973712 h 1831823"/>
              <a:gd name="connsiteX47" fmla="*/ 920508 w 1831861"/>
              <a:gd name="connsiteY47" fmla="*/ 0 h 1831823"/>
              <a:gd name="connsiteX48" fmla="*/ 946511 w 1831861"/>
              <a:gd name="connsiteY48" fmla="*/ 6258 h 1831823"/>
              <a:gd name="connsiteX49" fmla="*/ 1800522 w 1831861"/>
              <a:gd name="connsiteY49" fmla="*/ 441932 h 1831823"/>
              <a:gd name="connsiteX50" fmla="*/ 1831860 w 1831861"/>
              <a:gd name="connsiteY50" fmla="*/ 492986 h 1831823"/>
              <a:gd name="connsiteX51" fmla="*/ 1801380 w 1831861"/>
              <a:gd name="connsiteY51" fmla="*/ 543944 h 1831823"/>
              <a:gd name="connsiteX52" fmla="*/ 938605 w 1831861"/>
              <a:gd name="connsiteY52" fmla="*/ 1010669 h 1831823"/>
              <a:gd name="connsiteX53" fmla="*/ 911459 w 1831861"/>
              <a:gd name="connsiteY53" fmla="*/ 1017622 h 1831823"/>
              <a:gd name="connsiteX54" fmla="*/ 883836 w 1831861"/>
              <a:gd name="connsiteY54" fmla="*/ 1010669 h 1831823"/>
              <a:gd name="connsiteX55" fmla="*/ 30301 w 1831861"/>
              <a:gd name="connsiteY55" fmla="*/ 543944 h 1831823"/>
              <a:gd name="connsiteX56" fmla="*/ 30396 w 1831861"/>
              <a:gd name="connsiteY56" fmla="*/ 543944 h 1831823"/>
              <a:gd name="connsiteX57" fmla="*/ 6546 w 1831861"/>
              <a:gd name="connsiteY57" fmla="*/ 519513 h 1831823"/>
              <a:gd name="connsiteX58" fmla="*/ 31635 w 1831861"/>
              <a:gd name="connsiteY58" fmla="*/ 441551 h 1831823"/>
              <a:gd name="connsiteX59" fmla="*/ 894504 w 1831861"/>
              <a:gd name="connsiteY59" fmla="*/ 6258 h 1831823"/>
              <a:gd name="connsiteX60" fmla="*/ 920508 w 1831861"/>
              <a:gd name="connsiteY60" fmla="*/ 0 h 1831823"/>
            </a:gdLst>
            <a:ahLst/>
            <a:cxnLst/>
            <a:rect l="l" t="t" r="r" b="b"/>
            <a:pathLst>
              <a:path w="1831861" h="1831823">
                <a:moveTo>
                  <a:pt x="1615928" y="1170309"/>
                </a:moveTo>
                <a:lnTo>
                  <a:pt x="1800618" y="1263273"/>
                </a:lnTo>
                <a:cubicBezTo>
                  <a:pt x="1819563" y="1273074"/>
                  <a:pt x="1831574" y="1292515"/>
                  <a:pt x="1831860" y="1313851"/>
                </a:cubicBezTo>
                <a:cubicBezTo>
                  <a:pt x="1831803" y="1334986"/>
                  <a:pt x="1820078" y="1354370"/>
                  <a:pt x="1801380" y="1364238"/>
                </a:cubicBezTo>
                <a:lnTo>
                  <a:pt x="938891" y="1824867"/>
                </a:lnTo>
                <a:cubicBezTo>
                  <a:pt x="930576" y="1829525"/>
                  <a:pt x="921184" y="1831925"/>
                  <a:pt x="911650" y="1831820"/>
                </a:cubicBezTo>
                <a:cubicBezTo>
                  <a:pt x="902010" y="1831820"/>
                  <a:pt x="892514" y="1829429"/>
                  <a:pt x="884027" y="1824867"/>
                </a:cubicBezTo>
                <a:lnTo>
                  <a:pt x="30587" y="1364143"/>
                </a:lnTo>
                <a:cubicBezTo>
                  <a:pt x="20529" y="1358647"/>
                  <a:pt x="12290" y="1350341"/>
                  <a:pt x="6870" y="1340235"/>
                </a:cubicBezTo>
                <a:cubicBezTo>
                  <a:pt x="6841" y="1340178"/>
                  <a:pt x="6813" y="1340111"/>
                  <a:pt x="6775" y="1340054"/>
                </a:cubicBezTo>
                <a:cubicBezTo>
                  <a:pt x="-7456" y="1311879"/>
                  <a:pt x="3841" y="1277503"/>
                  <a:pt x="32016" y="1263273"/>
                </a:cubicBezTo>
                <a:lnTo>
                  <a:pt x="216039" y="1171738"/>
                </a:lnTo>
                <a:lnTo>
                  <a:pt x="834592" y="1505875"/>
                </a:lnTo>
                <a:lnTo>
                  <a:pt x="835069" y="1505875"/>
                </a:lnTo>
                <a:cubicBezTo>
                  <a:pt x="858557" y="1518295"/>
                  <a:pt x="884703" y="1524829"/>
                  <a:pt x="911269" y="1524925"/>
                </a:cubicBezTo>
                <a:cubicBezTo>
                  <a:pt x="938196" y="1524972"/>
                  <a:pt x="964694" y="1518219"/>
                  <a:pt x="988326" y="1505303"/>
                </a:cubicBezTo>
                <a:close/>
                <a:moveTo>
                  <a:pt x="1615643" y="763591"/>
                </a:moveTo>
                <a:lnTo>
                  <a:pt x="1800427" y="856555"/>
                </a:lnTo>
                <a:cubicBezTo>
                  <a:pt x="1809743" y="861365"/>
                  <a:pt x="1817554" y="868652"/>
                  <a:pt x="1823002" y="877605"/>
                </a:cubicBezTo>
                <a:cubicBezTo>
                  <a:pt x="1825097" y="880863"/>
                  <a:pt x="1826821" y="884349"/>
                  <a:pt x="1828145" y="887987"/>
                </a:cubicBezTo>
                <a:lnTo>
                  <a:pt x="1827859" y="887416"/>
                </a:lnTo>
                <a:cubicBezTo>
                  <a:pt x="1830145" y="893512"/>
                  <a:pt x="1831403" y="899951"/>
                  <a:pt x="1831574" y="906466"/>
                </a:cubicBezTo>
                <a:cubicBezTo>
                  <a:pt x="1831631" y="925744"/>
                  <a:pt x="1821821" y="943718"/>
                  <a:pt x="1805571" y="954091"/>
                </a:cubicBezTo>
                <a:cubicBezTo>
                  <a:pt x="1804123" y="955053"/>
                  <a:pt x="1802628" y="955948"/>
                  <a:pt x="1801094" y="956758"/>
                </a:cubicBezTo>
                <a:lnTo>
                  <a:pt x="1668697" y="1027529"/>
                </a:lnTo>
                <a:lnTo>
                  <a:pt x="1503819" y="1115540"/>
                </a:lnTo>
                <a:lnTo>
                  <a:pt x="938129" y="1417673"/>
                </a:lnTo>
                <a:cubicBezTo>
                  <a:pt x="929833" y="1422302"/>
                  <a:pt x="920479" y="1424693"/>
                  <a:pt x="910983" y="1424626"/>
                </a:cubicBezTo>
                <a:cubicBezTo>
                  <a:pt x="901344" y="1424588"/>
                  <a:pt x="891866" y="1422207"/>
                  <a:pt x="883361" y="1417673"/>
                </a:cubicBezTo>
                <a:lnTo>
                  <a:pt x="402062" y="1157736"/>
                </a:lnTo>
                <a:lnTo>
                  <a:pt x="327005" y="1117254"/>
                </a:lnTo>
                <a:lnTo>
                  <a:pt x="29921" y="956758"/>
                </a:lnTo>
                <a:cubicBezTo>
                  <a:pt x="27539" y="955329"/>
                  <a:pt x="24967" y="953710"/>
                  <a:pt x="22777" y="952091"/>
                </a:cubicBezTo>
                <a:lnTo>
                  <a:pt x="18395" y="948471"/>
                </a:lnTo>
                <a:cubicBezTo>
                  <a:pt x="13499" y="944033"/>
                  <a:pt x="9404" y="938784"/>
                  <a:pt x="6298" y="932945"/>
                </a:cubicBezTo>
                <a:cubicBezTo>
                  <a:pt x="4003" y="928736"/>
                  <a:pt x="2336" y="924211"/>
                  <a:pt x="1346" y="919515"/>
                </a:cubicBezTo>
                <a:lnTo>
                  <a:pt x="679" y="916467"/>
                </a:lnTo>
                <a:lnTo>
                  <a:pt x="107" y="911324"/>
                </a:lnTo>
                <a:cubicBezTo>
                  <a:pt x="-36" y="910381"/>
                  <a:pt x="-36" y="909409"/>
                  <a:pt x="107" y="908466"/>
                </a:cubicBezTo>
                <a:cubicBezTo>
                  <a:pt x="-388" y="886387"/>
                  <a:pt x="11785" y="865956"/>
                  <a:pt x="31445" y="855888"/>
                </a:cubicBezTo>
                <a:lnTo>
                  <a:pt x="215563" y="764162"/>
                </a:lnTo>
                <a:lnTo>
                  <a:pt x="609517" y="977237"/>
                </a:lnTo>
                <a:lnTo>
                  <a:pt x="834592" y="1098776"/>
                </a:lnTo>
                <a:lnTo>
                  <a:pt x="835069" y="1098776"/>
                </a:lnTo>
                <a:cubicBezTo>
                  <a:pt x="858548" y="1111215"/>
                  <a:pt x="884704" y="1117750"/>
                  <a:pt x="911269" y="1117826"/>
                </a:cubicBezTo>
                <a:cubicBezTo>
                  <a:pt x="938234" y="1117921"/>
                  <a:pt x="964780" y="1111168"/>
                  <a:pt x="988421" y="1098204"/>
                </a:cubicBezTo>
                <a:lnTo>
                  <a:pt x="1221594" y="973712"/>
                </a:lnTo>
                <a:close/>
                <a:moveTo>
                  <a:pt x="920508" y="0"/>
                </a:moveTo>
                <a:cubicBezTo>
                  <a:pt x="929426" y="0"/>
                  <a:pt x="938343" y="2086"/>
                  <a:pt x="946511" y="6258"/>
                </a:cubicBezTo>
                <a:lnTo>
                  <a:pt x="1800522" y="441932"/>
                </a:lnTo>
                <a:cubicBezTo>
                  <a:pt x="1819553" y="451904"/>
                  <a:pt x="1831583" y="471507"/>
                  <a:pt x="1831860" y="492986"/>
                </a:cubicBezTo>
                <a:cubicBezTo>
                  <a:pt x="1832012" y="514331"/>
                  <a:pt x="1820258" y="533981"/>
                  <a:pt x="1801380" y="543944"/>
                </a:cubicBezTo>
                <a:lnTo>
                  <a:pt x="938605" y="1010669"/>
                </a:lnTo>
                <a:cubicBezTo>
                  <a:pt x="930328" y="1015327"/>
                  <a:pt x="920965" y="1017727"/>
                  <a:pt x="911459" y="1017622"/>
                </a:cubicBezTo>
                <a:cubicBezTo>
                  <a:pt x="901820" y="1017604"/>
                  <a:pt x="892333" y="1015213"/>
                  <a:pt x="883836" y="1010669"/>
                </a:cubicBezTo>
                <a:lnTo>
                  <a:pt x="30301" y="543944"/>
                </a:lnTo>
                <a:lnTo>
                  <a:pt x="30396" y="543944"/>
                </a:lnTo>
                <a:cubicBezTo>
                  <a:pt x="20176" y="538382"/>
                  <a:pt x="11861" y="529866"/>
                  <a:pt x="6546" y="519513"/>
                </a:cubicBezTo>
                <a:cubicBezTo>
                  <a:pt x="-8056" y="491062"/>
                  <a:pt x="3174" y="456152"/>
                  <a:pt x="31635" y="441551"/>
                </a:cubicBezTo>
                <a:lnTo>
                  <a:pt x="894504" y="6258"/>
                </a:lnTo>
                <a:cubicBezTo>
                  <a:pt x="902672" y="2086"/>
                  <a:pt x="911590" y="0"/>
                  <a:pt x="920508"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235" dirty="0">
                <a:ln w="12700">
                  <a:noFill/>
                </a:ln>
                <a:solidFill>
                  <a:srgbClr val="262626">
                    <a:alpha val="100000"/>
                  </a:srgbClr>
                </a:solidFill>
                <a:latin typeface="Source Han Sans CN Bold" panose="020B0800000000000000" charset="-122"/>
                <a:ea typeface="Source Han Sans CN Bold" panose="020B0800000000000000" charset="-122"/>
              </a:rPr>
              <a:t>再工程过程模型图</a:t>
            </a:r>
            <a:endParaRPr kumimoji="1" lang="zh-CN" altLang="en-US" dirty="0"/>
          </a:p>
        </p:txBody>
      </p:sp>
      <p:sp>
        <p:nvSpPr>
          <p:cNvPr id="9"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8252" y="1963787"/>
            <a:ext cx="4637175" cy="3662900"/>
          </a:xfrm>
          <a:prstGeom prst="rect">
            <a:avLst/>
          </a:prstGeom>
        </p:spPr>
      </p:pic>
      <p:sp>
        <p:nvSpPr>
          <p:cNvPr id="13" name="文本框 12"/>
          <p:cNvSpPr txBox="1"/>
          <p:nvPr/>
        </p:nvSpPr>
        <p:spPr>
          <a:xfrm>
            <a:off x="5539563" y="2253735"/>
            <a:ext cx="5241851" cy="2585323"/>
          </a:xfrm>
          <a:prstGeom prst="rect">
            <a:avLst/>
          </a:prstGeom>
          <a:noFill/>
        </p:spPr>
        <p:txBody>
          <a:bodyPr wrap="square" rtlCol="0">
            <a:spAutoFit/>
          </a:bodyPr>
          <a:lstStyle/>
          <a:p>
            <a:pPr indent="266700" algn="just"/>
            <a:r>
              <a:rPr lang="zh-CN" altLang="en-US" sz="1800" kern="100" dirty="0">
                <a:effectLst/>
                <a:latin typeface="等线" panose="02010600030101010101" charset="-122"/>
                <a:ea typeface="等线" panose="02010600030101010101" charset="-122"/>
                <a:cs typeface="Times New Roman" panose="02020603050405020304" pitchFamily="18" charset="0"/>
              </a:rPr>
              <a:t>   </a:t>
            </a:r>
            <a:r>
              <a:rPr lang="zh-CN" altLang="zh-CN" sz="1800" kern="100" dirty="0">
                <a:effectLst/>
                <a:latin typeface="等线" panose="02010600030101010101" charset="-122"/>
                <a:ea typeface="等线" panose="02010600030101010101" charset="-122"/>
                <a:cs typeface="Times New Roman" panose="02020603050405020304" pitchFamily="18" charset="0"/>
              </a:rPr>
              <a:t>典型的软件再工程过程模型如图所示，该模型定义了</a:t>
            </a:r>
            <a:r>
              <a:rPr lang="en-US" altLang="zh-CN" sz="1800" kern="100" dirty="0">
                <a:effectLst/>
                <a:latin typeface="等线" panose="02010600030101010101" charset="-122"/>
                <a:ea typeface="等线" panose="02010600030101010101" charset="-122"/>
                <a:cs typeface="Times New Roman" panose="02020603050405020304" pitchFamily="18" charset="0"/>
              </a:rPr>
              <a:t>6</a:t>
            </a:r>
            <a:r>
              <a:rPr lang="zh-CN" altLang="zh-CN" sz="1800" kern="100" dirty="0">
                <a:effectLst/>
                <a:latin typeface="等线" panose="02010600030101010101" charset="-122"/>
                <a:ea typeface="等线" panose="02010600030101010101" charset="-122"/>
                <a:cs typeface="Times New Roman" panose="02020603050405020304" pitchFamily="18" charset="0"/>
              </a:rPr>
              <a:t>类活动。在某些情况下这些活动以线性顺序发生，但也并非总是这样，例如，为了理解某个程序的内部工作原理，可能在文档重构开始之前必须先进行逆向工程。</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r>
              <a:rPr lang="zh-CN" altLang="en-US" dirty="0">
                <a:ea typeface="等线" panose="02010600030101010101" charset="-122"/>
                <a:cs typeface="Times New Roman" panose="02020603050405020304" pitchFamily="18" charset="0"/>
              </a:rPr>
              <a:t>       </a:t>
            </a:r>
            <a:r>
              <a:rPr lang="zh-CN" altLang="zh-CN" sz="1800" dirty="0">
                <a:effectLst/>
                <a:ea typeface="等线" panose="02010600030101010101" charset="-122"/>
                <a:cs typeface="Times New Roman" panose="02020603050405020304" pitchFamily="18" charset="0"/>
              </a:rPr>
              <a:t>在图中显示的再工程范型是一个循环模型。这意味着作为该范型的组成部分的每个活动都可能被重复，而且对于任意一个特定的循环来说，过程可以在完成任意一个活动之后终止。</a:t>
            </a:r>
            <a:r>
              <a:rPr lang="zh-CN" altLang="zh-CN" dirty="0">
                <a:effectLst/>
              </a:rPr>
              <a:t> </a:t>
            </a:r>
            <a:endParaRPr kumimoji="1"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1072449" y="1996059"/>
            <a:ext cx="606625" cy="606625"/>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2700" cap="sq">
            <a:noFill/>
            <a:miter/>
          </a:ln>
        </p:spPr>
        <p:txBody>
          <a:bodyPr vert="horz" wrap="square" lIns="38100" tIns="38100" rIns="38100" bIns="38100" rtlCol="0" anchor="ctr"/>
          <a:lstStyle/>
          <a:p>
            <a:pPr algn="l">
              <a:lnSpc>
                <a:spcPct val="110000"/>
              </a:lnSpc>
            </a:pPr>
            <a:endParaRPr kumimoji="1" lang="zh-CN" altLang="en-US"/>
          </a:p>
        </p:txBody>
      </p:sp>
      <p:sp>
        <p:nvSpPr>
          <p:cNvPr id="4" name="标题 1"/>
          <p:cNvSpPr txBox="1"/>
          <p:nvPr/>
        </p:nvSpPr>
        <p:spPr>
          <a:xfrm>
            <a:off x="2049056" y="1991583"/>
            <a:ext cx="7507031" cy="3558611"/>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分析库存目录，按照业务重要程度、寿命、当前可维护性、预期的修改次数等标准，选出再工程的候选者</a:t>
            </a:r>
            <a:r>
              <a:rPr kumimoji="1" lang="en-US" altLang="zh-CN" sz="14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400" dirty="0">
              <a:ln w="12700">
                <a:noFill/>
              </a:ln>
              <a:solidFill>
                <a:srgbClr val="000000">
                  <a:alpha val="100000"/>
                </a:srgbClr>
              </a:solidFill>
              <a:latin typeface="Source Han Sans" panose="020B0500000000000000" charset="-122"/>
              <a:ea typeface="Source Han Sans" panose="020B0500000000000000" charset="-122"/>
              <a:cs typeface="Source Han Sans" panose="020B0500000000000000" charset="-122"/>
            </a:endParaRPr>
          </a:p>
          <a:p>
            <a:pPr algn="l"/>
            <a:endParaRPr lang="en-US" altLang="zh-CN" sz="1400" b="1" i="0" u="none" strike="noStrike" dirty="0">
              <a:solidFill>
                <a:srgbClr val="2C2C36"/>
              </a:solidFill>
              <a:effectLst/>
              <a:latin typeface="-apple-system"/>
            </a:endParaRPr>
          </a:p>
          <a:p>
            <a:pPr algn="l"/>
            <a:r>
              <a:rPr lang="zh-CN" altLang="en-US" sz="1400" b="1" i="0" u="none" strike="noStrike" dirty="0">
                <a:solidFill>
                  <a:srgbClr val="2C2C36"/>
                </a:solidFill>
                <a:effectLst/>
                <a:latin typeface="-apple-system"/>
              </a:rPr>
              <a:t>目的</a:t>
            </a:r>
            <a:r>
              <a:rPr lang="zh-CN" altLang="en-US" sz="1400" b="0" i="0" u="none" strike="noStrike" dirty="0">
                <a:solidFill>
                  <a:srgbClr val="2C2C36"/>
                </a:solidFill>
                <a:effectLst/>
                <a:latin typeface="-apple-system"/>
              </a:rPr>
              <a:t>：维护所有应用系统的详细清单。</a:t>
            </a:r>
            <a:endParaRPr lang="en-US" altLang="zh-CN" sz="1400" b="0" i="0" u="none" strike="noStrike" dirty="0">
              <a:solidFill>
                <a:srgbClr val="2C2C36"/>
              </a:solidFill>
              <a:effectLst/>
              <a:latin typeface="-apple-system"/>
            </a:endParaRPr>
          </a:p>
          <a:p>
            <a:pPr algn="l"/>
            <a:endParaRPr lang="en-US" altLang="zh-CN" sz="1400" b="1" i="0" u="none" strike="noStrike" dirty="0">
              <a:solidFill>
                <a:srgbClr val="2C2C36"/>
              </a:solidFill>
              <a:effectLst/>
            </a:endParaRPr>
          </a:p>
          <a:p>
            <a:pPr algn="l"/>
            <a:r>
              <a:rPr lang="zh-CN" altLang="en-US" sz="1400" b="1" i="0" u="none" strike="noStrike" dirty="0">
                <a:solidFill>
                  <a:srgbClr val="2C2C36"/>
                </a:solidFill>
                <a:effectLst/>
                <a:latin typeface="-apple-system"/>
              </a:rPr>
              <a:t>内容</a:t>
            </a:r>
            <a:r>
              <a:rPr lang="zh-CN" altLang="en-US" sz="1400" b="0" i="0" u="none" strike="noStrike" dirty="0">
                <a:solidFill>
                  <a:srgbClr val="2C2C36"/>
                </a:solidFill>
                <a:effectLst/>
                <a:latin typeface="-apple-system"/>
              </a:rPr>
              <a:t>：包括系统名称、构建日期、修改记录、错误报告、用户数量等。</a:t>
            </a:r>
            <a:endParaRPr lang="en-US" altLang="zh-CN" sz="1400" b="0" i="0" u="none" strike="noStrike" dirty="0">
              <a:solidFill>
                <a:srgbClr val="2C2C36"/>
              </a:solidFill>
              <a:effectLst/>
              <a:latin typeface="-apple-system"/>
            </a:endParaRPr>
          </a:p>
          <a:p>
            <a:pPr algn="l"/>
            <a:endParaRPr lang="en-US" altLang="zh-CN" sz="1400" b="1" i="0" u="none" strike="noStrike" dirty="0">
              <a:solidFill>
                <a:srgbClr val="2C2C36"/>
              </a:solidFill>
              <a:effectLst/>
              <a:latin typeface="-apple-system"/>
            </a:endParaRPr>
          </a:p>
          <a:p>
            <a:pPr algn="l"/>
            <a:r>
              <a:rPr lang="zh-CN" altLang="en-US" sz="1400" b="1" i="0" u="none" strike="noStrike" dirty="0">
                <a:solidFill>
                  <a:srgbClr val="2C2C36"/>
                </a:solidFill>
                <a:effectLst/>
                <a:latin typeface="-apple-system"/>
              </a:rPr>
              <a:t>优先级排序</a:t>
            </a:r>
            <a:r>
              <a:rPr lang="zh-CN" altLang="en-US" sz="1400" b="0" i="0" u="none" strike="noStrike" dirty="0">
                <a:solidFill>
                  <a:srgbClr val="2C2C36"/>
                </a:solidFill>
                <a:effectLst/>
                <a:latin typeface="-apple-system"/>
              </a:rPr>
              <a:t>：根据业务重要性、预期寿命、当前可维护性和未来修改需求来确定再工程候选者。</a:t>
            </a:r>
            <a:endParaRPr lang="en-US" altLang="zh-CN" sz="1400" b="0" i="0" u="none" strike="noStrike" dirty="0">
              <a:solidFill>
                <a:srgbClr val="2C2C36"/>
              </a:solidFill>
              <a:effectLst/>
              <a:latin typeface="-apple-system"/>
            </a:endParaRPr>
          </a:p>
          <a:p>
            <a:pPr algn="l"/>
            <a:endParaRPr lang="en-US" altLang="zh-CN" sz="1400" b="1" i="0" u="none" strike="noStrike" dirty="0">
              <a:solidFill>
                <a:srgbClr val="2C2C36"/>
              </a:solidFill>
              <a:effectLst/>
              <a:latin typeface="-apple-system"/>
            </a:endParaRPr>
          </a:p>
          <a:p>
            <a:pPr algn="l"/>
            <a:r>
              <a:rPr lang="zh-CN" altLang="en-US" sz="1400" b="1" i="0" u="none" strike="noStrike" dirty="0">
                <a:solidFill>
                  <a:srgbClr val="2C2C36"/>
                </a:solidFill>
                <a:effectLst/>
                <a:latin typeface="-apple-system"/>
              </a:rPr>
              <a:t>重点对象</a:t>
            </a:r>
            <a:r>
              <a:rPr lang="zh-CN" altLang="en-US" sz="1400" b="0" i="0" u="none" strike="noStrike" dirty="0">
                <a:solidFill>
                  <a:srgbClr val="2C2C36"/>
                </a:solidFill>
                <a:effectLst/>
                <a:latin typeface="-apple-system"/>
              </a:rPr>
              <a:t>：</a:t>
            </a:r>
            <a:endParaRPr lang="en-US" altLang="zh-CN" sz="1400" b="0" i="0" u="none" strike="noStrike" dirty="0">
              <a:solidFill>
                <a:srgbClr val="2C2C36"/>
              </a:solidFill>
              <a:effectLst/>
              <a:latin typeface="-apple-system"/>
            </a:endParaRPr>
          </a:p>
          <a:p>
            <a:pPr algn="l"/>
            <a:r>
              <a:rPr lang="en-US" altLang="zh-CN" sz="1400" dirty="0">
                <a:solidFill>
                  <a:srgbClr val="2C2C36"/>
                </a:solidFill>
                <a:latin typeface="-apple-system"/>
              </a:rPr>
              <a:t>	</a:t>
            </a:r>
            <a:r>
              <a:rPr lang="zh-CN" altLang="en-US" sz="1400" b="0" i="0" u="none" strike="noStrike" dirty="0">
                <a:solidFill>
                  <a:srgbClr val="2C2C36"/>
                </a:solidFill>
                <a:effectLst/>
                <a:latin typeface="-apple-system"/>
              </a:rPr>
              <a:t>预定长期使用的程序。</a:t>
            </a:r>
            <a:endParaRPr lang="en-US" altLang="zh-CN" sz="1400" b="0" i="0" u="none" strike="noStrike" dirty="0">
              <a:solidFill>
                <a:srgbClr val="2C2C36"/>
              </a:solidFill>
              <a:effectLst/>
              <a:latin typeface="-apple-system"/>
            </a:endParaRPr>
          </a:p>
          <a:p>
            <a:pPr algn="l"/>
            <a:r>
              <a:rPr lang="en-US" altLang="zh-CN" sz="1400" b="0" i="0" u="none" strike="noStrike" dirty="0">
                <a:solidFill>
                  <a:srgbClr val="2C2C36"/>
                </a:solidFill>
                <a:effectLst/>
                <a:latin typeface="-apple-system"/>
              </a:rPr>
              <a:t>	</a:t>
            </a:r>
            <a:r>
              <a:rPr lang="zh-CN" altLang="en-US" sz="1400" b="0" i="0" u="none" strike="noStrike" dirty="0">
                <a:solidFill>
                  <a:srgbClr val="2C2C36"/>
                </a:solidFill>
                <a:effectLst/>
                <a:latin typeface="-apple-system"/>
              </a:rPr>
              <a:t>当前成功运行的程序。</a:t>
            </a:r>
            <a:endParaRPr lang="en-US" altLang="zh-CN" sz="1400" b="0" i="0" u="none" strike="noStrike" dirty="0">
              <a:solidFill>
                <a:srgbClr val="2C2C36"/>
              </a:solidFill>
              <a:effectLst/>
              <a:latin typeface="-apple-system"/>
            </a:endParaRPr>
          </a:p>
          <a:p>
            <a:pPr algn="l"/>
            <a:r>
              <a:rPr lang="en-US" altLang="zh-CN" sz="1400" b="0" i="0" u="none" strike="noStrike" dirty="0">
                <a:solidFill>
                  <a:srgbClr val="2C2C36"/>
                </a:solidFill>
                <a:effectLst/>
                <a:latin typeface="-apple-system"/>
              </a:rPr>
              <a:t>	</a:t>
            </a:r>
            <a:r>
              <a:rPr lang="zh-CN" altLang="en-US" sz="1400" b="0" i="0" u="none" strike="noStrike" dirty="0">
                <a:solidFill>
                  <a:srgbClr val="2C2C36"/>
                </a:solidFill>
                <a:effectLst/>
                <a:latin typeface="-apple-system"/>
              </a:rPr>
              <a:t>即将进行重大修改或增强的程序。</a:t>
            </a:r>
            <a:endParaRPr lang="zh-CN" altLang="en-US" sz="1400" b="0" i="0" u="none" strike="noStrike" dirty="0">
              <a:solidFill>
                <a:srgbClr val="2C2C36"/>
              </a:solidFill>
              <a:effectLst/>
              <a:latin typeface="-apple-system"/>
            </a:endParaRPr>
          </a:p>
          <a:p>
            <a:pPr algn="l">
              <a:lnSpc>
                <a:spcPct val="150000"/>
              </a:lnSpc>
            </a:pPr>
            <a:endParaRPr kumimoji="1" lang="zh-CN" altLang="en-US" dirty="0"/>
          </a:p>
        </p:txBody>
      </p:sp>
      <p:sp>
        <p:nvSpPr>
          <p:cNvPr id="5"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库存目录分析</a:t>
            </a:r>
            <a:endParaRPr kumimoji="1" lang="zh-CN" altLang="en-US"/>
          </a:p>
        </p:txBody>
      </p:sp>
      <p:sp>
        <p:nvSpPr>
          <p:cNvPr id="7"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247493" y="3992469"/>
            <a:ext cx="7697013" cy="2320630"/>
          </a:xfrm>
          <a:prstGeom prst="rect">
            <a:avLst/>
          </a:prstGeom>
          <a:noFill/>
          <a:ln>
            <a:noFill/>
          </a:ln>
        </p:spPr>
        <p:txBody>
          <a:bodyPr vert="horz" wrap="square" lIns="91440" tIns="45720" rIns="91440" bIns="45720" rtlCol="0" anchor="t"/>
          <a:lstStyle/>
          <a:p>
            <a:pPr algn="l">
              <a:lnSpc>
                <a:spcPct val="150000"/>
              </a:lnSpc>
            </a:pPr>
            <a:r>
              <a:rPr kumimoji="1" lang="zh-CN" altLang="en-US"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老程序固有的特点是缺乏文档，可根据具体情况采取以下策略进行处理：</a:t>
            </a:r>
            <a:endParaRPr kumimoji="1" lang="en-US" altLang="zh-CN"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buFont typeface="+mj-lt"/>
              <a:buAutoNum type="arabicPeriod"/>
            </a:pPr>
            <a:r>
              <a:rPr lang="zh-CN" altLang="en-US" b="0" i="0" u="none" strike="noStrike" dirty="0">
                <a:solidFill>
                  <a:srgbClr val="2C2C36"/>
                </a:solidFill>
                <a:effectLst/>
                <a:latin typeface="-apple-system"/>
              </a:rPr>
              <a:t>对于接近生命周期终点且稳定的程序，保持现状。</a:t>
            </a:r>
            <a:endParaRPr lang="zh-CN" altLang="en-US" b="0" i="0" u="none" strike="noStrike" dirty="0">
              <a:solidFill>
                <a:srgbClr val="2C2C36"/>
              </a:solidFill>
              <a:effectLst/>
              <a:latin typeface="-apple-system"/>
            </a:endParaRPr>
          </a:p>
          <a:p>
            <a:pPr algn="l">
              <a:buFont typeface="+mj-lt"/>
              <a:buAutoNum type="arabicPeriod"/>
            </a:pPr>
            <a:r>
              <a:rPr lang="zh-CN" altLang="en-US" b="0" i="0" u="none" strike="noStrike" dirty="0">
                <a:solidFill>
                  <a:srgbClr val="2C2C36"/>
                </a:solidFill>
                <a:effectLst/>
                <a:latin typeface="-apple-system"/>
              </a:rPr>
              <a:t>采用“使用时建文档”的方法，逐步更新文档。</a:t>
            </a:r>
            <a:endParaRPr lang="zh-CN" altLang="en-US" b="0" i="0" u="none" strike="noStrike" dirty="0">
              <a:solidFill>
                <a:srgbClr val="2C2C36"/>
              </a:solidFill>
              <a:effectLst/>
              <a:latin typeface="-apple-system"/>
            </a:endParaRPr>
          </a:p>
          <a:p>
            <a:pPr algn="l">
              <a:buFont typeface="+mj-lt"/>
              <a:buAutoNum type="arabicPeriod"/>
            </a:pPr>
            <a:r>
              <a:rPr lang="zh-CN" altLang="en-US" b="0" i="0" u="none" strike="noStrike" dirty="0">
                <a:solidFill>
                  <a:srgbClr val="2C2C36"/>
                </a:solidFill>
                <a:effectLst/>
                <a:latin typeface="-apple-system"/>
              </a:rPr>
              <a:t>关键业务系统需重构全部文档，但尽量减少到最小必要量。</a:t>
            </a:r>
            <a:endParaRPr lang="zh-CN" altLang="en-US" b="0" i="0" u="none" strike="noStrike" dirty="0">
              <a:solidFill>
                <a:srgbClr val="2C2C36"/>
              </a:solidFill>
              <a:effectLst/>
              <a:latin typeface="-apple-system"/>
            </a:endParaRPr>
          </a:p>
          <a:p>
            <a:pPr algn="l">
              <a:lnSpc>
                <a:spcPct val="150000"/>
              </a:lnSpc>
            </a:pPr>
            <a:endParaRPr kumimoji="1" lang="zh-CN" altLang="en-US" dirty="0"/>
          </a:p>
        </p:txBody>
      </p:sp>
      <p:sp>
        <p:nvSpPr>
          <p:cNvPr id="3" name="标题 1"/>
          <p:cNvSpPr txBox="1"/>
          <p:nvPr/>
        </p:nvSpPr>
        <p:spPr>
          <a:xfrm rot="16200000">
            <a:off x="6453232" y="2441549"/>
            <a:ext cx="1547214" cy="1555157"/>
          </a:xfrm>
          <a:custGeom>
            <a:avLst/>
            <a:gdLst>
              <a:gd name="T0" fmla="*/ 373 w 412"/>
              <a:gd name="T1" fmla="*/ 230 h 412"/>
              <a:gd name="T2" fmla="*/ 373 w 412"/>
              <a:gd name="T3" fmla="*/ 373 h 412"/>
              <a:gd name="T4" fmla="*/ 230 w 412"/>
              <a:gd name="T5" fmla="*/ 373 h 412"/>
              <a:gd name="T6" fmla="*/ 39 w 412"/>
              <a:gd name="T7" fmla="*/ 183 h 412"/>
              <a:gd name="T8" fmla="*/ 39 w 412"/>
              <a:gd name="T9" fmla="*/ 39 h 412"/>
              <a:gd name="T10" fmla="*/ 182 w 412"/>
              <a:gd name="T11" fmla="*/ 39 h 412"/>
              <a:gd name="T12" fmla="*/ 373 w 412"/>
              <a:gd name="T13" fmla="*/ 230 h 412"/>
            </a:gdLst>
            <a:ahLst/>
            <a:cxnLst/>
            <a:rect l="0" t="0" r="r" b="b"/>
            <a:pathLst>
              <a:path w="412" h="412">
                <a:moveTo>
                  <a:pt x="373" y="230"/>
                </a:moveTo>
                <a:cubicBezTo>
                  <a:pt x="412" y="269"/>
                  <a:pt x="412" y="333"/>
                  <a:pt x="373" y="373"/>
                </a:cubicBezTo>
                <a:cubicBezTo>
                  <a:pt x="333" y="412"/>
                  <a:pt x="269" y="412"/>
                  <a:pt x="230" y="373"/>
                </a:cubicBezTo>
                <a:cubicBezTo>
                  <a:pt x="39" y="183"/>
                  <a:pt x="39" y="183"/>
                  <a:pt x="39" y="183"/>
                </a:cubicBezTo>
                <a:cubicBezTo>
                  <a:pt x="0" y="143"/>
                  <a:pt x="0" y="79"/>
                  <a:pt x="39" y="39"/>
                </a:cubicBezTo>
                <a:cubicBezTo>
                  <a:pt x="79" y="0"/>
                  <a:pt x="143" y="0"/>
                  <a:pt x="182" y="39"/>
                </a:cubicBezTo>
                <a:lnTo>
                  <a:pt x="373" y="230"/>
                </a:lnTo>
                <a:close/>
              </a:path>
            </a:pathLst>
          </a:custGeom>
          <a:solidFill>
            <a:schemeClr val="accent1">
              <a:alpha val="25000"/>
            </a:schemeClr>
          </a:solidFill>
          <a:ln cap="sq">
            <a:noFill/>
          </a:ln>
        </p:spPr>
        <p:txBody>
          <a:bodyPr vert="horz" wrap="square" lIns="91440" tIns="45721" rIns="91440" bIns="45721" rtlCol="0" anchor="t"/>
          <a:lstStyle/>
          <a:p>
            <a:pPr algn="l">
              <a:lnSpc>
                <a:spcPct val="100000"/>
              </a:lnSpc>
            </a:pPr>
            <a:endParaRPr kumimoji="1" lang="zh-CN" altLang="en-US"/>
          </a:p>
        </p:txBody>
      </p:sp>
      <p:sp>
        <p:nvSpPr>
          <p:cNvPr id="4" name="标题 1"/>
          <p:cNvSpPr txBox="1"/>
          <p:nvPr/>
        </p:nvSpPr>
        <p:spPr>
          <a:xfrm rot="5400000">
            <a:off x="6453741" y="1721879"/>
            <a:ext cx="1547214" cy="1558335"/>
          </a:xfrm>
          <a:custGeom>
            <a:avLst/>
            <a:gdLst>
              <a:gd name="T0" fmla="*/ 230 w 412"/>
              <a:gd name="T1" fmla="*/ 40 h 413"/>
              <a:gd name="T2" fmla="*/ 373 w 412"/>
              <a:gd name="T3" fmla="*/ 40 h 413"/>
              <a:gd name="T4" fmla="*/ 373 w 412"/>
              <a:gd name="T5" fmla="*/ 183 h 413"/>
              <a:gd name="T6" fmla="*/ 182 w 412"/>
              <a:gd name="T7" fmla="*/ 373 h 413"/>
              <a:gd name="T8" fmla="*/ 39 w 412"/>
              <a:gd name="T9" fmla="*/ 373 h 413"/>
              <a:gd name="T10" fmla="*/ 39 w 412"/>
              <a:gd name="T11" fmla="*/ 230 h 413"/>
              <a:gd name="T12" fmla="*/ 230 w 412"/>
              <a:gd name="T13" fmla="*/ 40 h 413"/>
            </a:gdLst>
            <a:ahLst/>
            <a:cxnLst/>
            <a:rect l="0" t="0" r="r" b="b"/>
            <a:pathLst>
              <a:path w="412" h="413">
                <a:moveTo>
                  <a:pt x="230" y="40"/>
                </a:moveTo>
                <a:cubicBezTo>
                  <a:pt x="269" y="0"/>
                  <a:pt x="333" y="0"/>
                  <a:pt x="373" y="40"/>
                </a:cubicBezTo>
                <a:cubicBezTo>
                  <a:pt x="412" y="79"/>
                  <a:pt x="412" y="143"/>
                  <a:pt x="373" y="183"/>
                </a:cubicBezTo>
                <a:cubicBezTo>
                  <a:pt x="182" y="373"/>
                  <a:pt x="182" y="373"/>
                  <a:pt x="182" y="373"/>
                </a:cubicBezTo>
                <a:cubicBezTo>
                  <a:pt x="143" y="413"/>
                  <a:pt x="79" y="413"/>
                  <a:pt x="39" y="373"/>
                </a:cubicBezTo>
                <a:cubicBezTo>
                  <a:pt x="0" y="334"/>
                  <a:pt x="0" y="270"/>
                  <a:pt x="39" y="230"/>
                </a:cubicBezTo>
                <a:lnTo>
                  <a:pt x="230" y="40"/>
                </a:lnTo>
                <a:close/>
              </a:path>
            </a:pathLst>
          </a:custGeom>
          <a:solidFill>
            <a:schemeClr val="accent1">
              <a:alpha val="25000"/>
            </a:schemeClr>
          </a:solidFill>
          <a:ln cap="sq">
            <a:noFill/>
          </a:ln>
        </p:spPr>
        <p:txBody>
          <a:bodyPr vert="horz" wrap="square" lIns="91440" tIns="45721" rIns="91440" bIns="45721" rtlCol="0" anchor="t"/>
          <a:lstStyle/>
          <a:p>
            <a:pPr algn="l">
              <a:lnSpc>
                <a:spcPct val="100000"/>
              </a:lnSpc>
            </a:pPr>
            <a:endParaRPr kumimoji="1" lang="zh-CN" altLang="en-US"/>
          </a:p>
        </p:txBody>
      </p:sp>
      <p:sp>
        <p:nvSpPr>
          <p:cNvPr id="5" name="标题 1"/>
          <p:cNvSpPr txBox="1"/>
          <p:nvPr/>
        </p:nvSpPr>
        <p:spPr>
          <a:xfrm>
            <a:off x="3222624" y="2477121"/>
            <a:ext cx="4755517" cy="765666"/>
          </a:xfrm>
          <a:prstGeom prst="roundRect">
            <a:avLst>
              <a:gd name="adj" fmla="val 50000"/>
            </a:avLst>
          </a:prstGeom>
          <a:solidFill>
            <a:schemeClr val="accent1"/>
          </a:solidFill>
          <a:ln cap="sq">
            <a:noFill/>
          </a:ln>
        </p:spPr>
        <p:txBody>
          <a:bodyPr vert="horz" wrap="square" lIns="91440" tIns="45721" rIns="91440" bIns="45721" rtlCol="0" anchor="t"/>
          <a:lstStyle/>
          <a:p>
            <a:pPr algn="l">
              <a:lnSpc>
                <a:spcPct val="110000"/>
              </a:lnSpc>
            </a:pPr>
            <a:endParaRPr kumimoji="1" lang="zh-CN" altLang="en-US"/>
          </a:p>
        </p:txBody>
      </p:sp>
      <p:sp>
        <p:nvSpPr>
          <p:cNvPr id="8"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文档重构</a:t>
            </a:r>
            <a:endParaRPr kumimoji="1" lang="zh-CN" altLang="en-US"/>
          </a:p>
        </p:txBody>
      </p:sp>
      <p:sp>
        <p:nvSpPr>
          <p:cNvPr id="10"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5449" y="1356360"/>
            <a:ext cx="4876610" cy="4602480"/>
          </a:xfrm>
          <a:prstGeom prst="rect">
            <a:avLst/>
          </a:prstGeom>
          <a:noFill/>
          <a:ln>
            <a:noFill/>
          </a:ln>
        </p:spPr>
        <p:txBody>
          <a:bodyPr vert="horz" wrap="square" lIns="0" tIns="0" rIns="0" bIns="0" rtlCol="0" anchor="ctr"/>
          <a:lstStyle/>
          <a:p>
            <a:pPr algn="l"/>
            <a:r>
              <a:rPr lang="zh-CN" altLang="en-US" b="1" i="0" u="none" strike="noStrike" dirty="0">
                <a:solidFill>
                  <a:srgbClr val="2C2C36"/>
                </a:solidFill>
                <a:effectLst/>
                <a:latin typeface="-apple-system"/>
              </a:rPr>
              <a:t>定义</a:t>
            </a:r>
            <a:r>
              <a:rPr lang="zh-CN" altLang="en-US" b="0" i="0" u="none" strike="noStrike" dirty="0">
                <a:solidFill>
                  <a:srgbClr val="2C2C36"/>
                </a:solidFill>
                <a:effectLst/>
                <a:latin typeface="-apple-system"/>
              </a:rPr>
              <a:t>：从现有代码中恢复设计信息的过程。</a:t>
            </a:r>
            <a:endParaRPr lang="en-US" altLang="zh-CN" b="0" i="0" u="none" strike="noStrike" dirty="0">
              <a:solidFill>
                <a:srgbClr val="2C2C36"/>
              </a:solidFill>
              <a:effectLst/>
              <a:latin typeface="-apple-system"/>
            </a:endParaRPr>
          </a:p>
          <a:p>
            <a:pPr algn="l"/>
            <a:endParaRPr lang="zh-CN" altLang="en-US" b="0" i="0" u="none" strike="noStrike" dirty="0">
              <a:solidFill>
                <a:srgbClr val="2C2C36"/>
              </a:solidFill>
              <a:effectLst/>
              <a:latin typeface="-apple-system"/>
            </a:endParaRPr>
          </a:p>
          <a:p>
            <a:pPr algn="l"/>
            <a:r>
              <a:rPr lang="zh-CN" altLang="en-US" b="1" i="0" u="none" strike="noStrike" dirty="0">
                <a:solidFill>
                  <a:srgbClr val="2C2C36"/>
                </a:solidFill>
                <a:effectLst/>
                <a:latin typeface="-apple-system"/>
              </a:rPr>
              <a:t>工具</a:t>
            </a:r>
            <a:r>
              <a:rPr lang="zh-CN" altLang="en-US" b="0" i="0" u="none" strike="noStrike" dirty="0">
                <a:solidFill>
                  <a:srgbClr val="2C2C36"/>
                </a:solidFill>
                <a:effectLst/>
                <a:latin typeface="-apple-system"/>
              </a:rPr>
              <a:t>：用于抽取数据、体系结构和处理过程的设计信息。</a:t>
            </a:r>
            <a:endParaRPr lang="en-US" altLang="zh-CN" b="0" i="0" u="none" strike="noStrike" dirty="0">
              <a:solidFill>
                <a:srgbClr val="2C2C36"/>
              </a:solidFill>
              <a:effectLst/>
              <a:latin typeface="-apple-system"/>
            </a:endParaRPr>
          </a:p>
          <a:p>
            <a:pPr algn="l"/>
            <a:endParaRPr lang="zh-CN" altLang="en-US" b="0" i="0" u="none" strike="noStrike" dirty="0">
              <a:solidFill>
                <a:srgbClr val="2C2C36"/>
              </a:solidFill>
              <a:effectLst/>
              <a:latin typeface="-apple-system"/>
            </a:endParaRPr>
          </a:p>
          <a:p>
            <a:pPr algn="l"/>
            <a:r>
              <a:rPr lang="zh-CN" altLang="en-US" b="1" i="0" u="none" strike="noStrike" dirty="0">
                <a:solidFill>
                  <a:srgbClr val="2C2C36"/>
                </a:solidFill>
                <a:effectLst/>
                <a:latin typeface="-apple-system"/>
              </a:rPr>
              <a:t>目标</a:t>
            </a:r>
            <a:r>
              <a:rPr lang="zh-CN" altLang="en-US" b="0" i="0" u="none" strike="noStrike" dirty="0">
                <a:solidFill>
                  <a:srgbClr val="2C2C36"/>
                </a:solidFill>
                <a:effectLst/>
                <a:latin typeface="-apple-system"/>
              </a:rPr>
              <a:t>：在比源代码更高的抽象层次上创建程序表示。</a:t>
            </a:r>
            <a:endParaRPr lang="zh-CN" altLang="en-US" b="0" i="0" u="none" strike="noStrike" dirty="0">
              <a:solidFill>
                <a:srgbClr val="2C2C36"/>
              </a:solidFill>
              <a:effectLst/>
              <a:latin typeface="-apple-system"/>
            </a:endParaRPr>
          </a:p>
          <a:p>
            <a:pPr algn="l">
              <a:lnSpc>
                <a:spcPct val="150000"/>
              </a:lnSpc>
            </a:pPr>
            <a:endParaRPr kumimoji="1" lang="zh-CN" altLang="en-US" dirty="0"/>
          </a:p>
        </p:txBody>
      </p:sp>
      <p:pic>
        <p:nvPicPr>
          <p:cNvPr id="3" name="图片 2"/>
          <p:cNvPicPr>
            <a:picLocks noChangeAspect="1"/>
          </p:cNvPicPr>
          <p:nvPr/>
        </p:nvPicPr>
        <p:blipFill>
          <a:blip r:embed="rId1"/>
          <a:srcRect l="22015" r="22015"/>
          <a:stretch>
            <a:fillRect/>
          </a:stretch>
        </p:blipFill>
        <p:spPr>
          <a:xfrm>
            <a:off x="6106602" y="1277049"/>
            <a:ext cx="3077525" cy="2749250"/>
          </a:xfrm>
          <a:custGeom>
            <a:avLst/>
            <a:gdLst/>
            <a:ahLst/>
            <a:cxnLst/>
            <a:rect l="l" t="t" r="r" b="b"/>
            <a:pathLst>
              <a:path w="3077525" h="2749250">
                <a:moveTo>
                  <a:pt x="237343" y="0"/>
                </a:moveTo>
                <a:lnTo>
                  <a:pt x="2840182" y="0"/>
                </a:lnTo>
                <a:cubicBezTo>
                  <a:pt x="2971263" y="0"/>
                  <a:pt x="3077525" y="106262"/>
                  <a:pt x="3077525" y="237343"/>
                </a:cubicBezTo>
                <a:lnTo>
                  <a:pt x="3077525" y="2511907"/>
                </a:lnTo>
                <a:cubicBezTo>
                  <a:pt x="3077525" y="2642988"/>
                  <a:pt x="2971263" y="2749250"/>
                  <a:pt x="2840182" y="2749250"/>
                </a:cubicBezTo>
                <a:lnTo>
                  <a:pt x="237343" y="2749250"/>
                </a:lnTo>
                <a:cubicBezTo>
                  <a:pt x="106262" y="2749250"/>
                  <a:pt x="0" y="2642988"/>
                  <a:pt x="0" y="2511907"/>
                </a:cubicBezTo>
                <a:lnTo>
                  <a:pt x="0" y="237343"/>
                </a:lnTo>
                <a:cubicBezTo>
                  <a:pt x="0" y="106262"/>
                  <a:pt x="106262" y="0"/>
                  <a:pt x="237343" y="0"/>
                </a:cubicBezTo>
                <a:close/>
              </a:path>
            </a:pathLst>
          </a:custGeom>
          <a:noFill/>
          <a:ln>
            <a:noFill/>
          </a:ln>
        </p:spPr>
      </p:pic>
      <p:pic>
        <p:nvPicPr>
          <p:cNvPr id="4" name="图片 3"/>
          <p:cNvPicPr>
            <a:picLocks noChangeAspect="1"/>
          </p:cNvPicPr>
          <p:nvPr/>
        </p:nvPicPr>
        <p:blipFill>
          <a:blip r:embed="rId2"/>
          <a:srcRect l="18517" r="18517"/>
          <a:stretch>
            <a:fillRect/>
          </a:stretch>
        </p:blipFill>
        <p:spPr>
          <a:xfrm>
            <a:off x="8441375" y="3274762"/>
            <a:ext cx="3077525" cy="2749250"/>
          </a:xfrm>
          <a:custGeom>
            <a:avLst/>
            <a:gdLst/>
            <a:ahLst/>
            <a:cxnLst/>
            <a:rect l="l" t="t" r="r" b="b"/>
            <a:pathLst>
              <a:path w="3077525" h="2749250">
                <a:moveTo>
                  <a:pt x="237343" y="0"/>
                </a:moveTo>
                <a:lnTo>
                  <a:pt x="2840182" y="0"/>
                </a:lnTo>
                <a:cubicBezTo>
                  <a:pt x="2971263" y="0"/>
                  <a:pt x="3077525" y="106262"/>
                  <a:pt x="3077525" y="237343"/>
                </a:cubicBezTo>
                <a:lnTo>
                  <a:pt x="3077525" y="2511907"/>
                </a:lnTo>
                <a:cubicBezTo>
                  <a:pt x="3077525" y="2642988"/>
                  <a:pt x="2971263" y="2749250"/>
                  <a:pt x="2840182" y="2749250"/>
                </a:cubicBezTo>
                <a:lnTo>
                  <a:pt x="237343" y="2749250"/>
                </a:lnTo>
                <a:cubicBezTo>
                  <a:pt x="106262" y="2749250"/>
                  <a:pt x="0" y="2642988"/>
                  <a:pt x="0" y="2511907"/>
                </a:cubicBezTo>
                <a:lnTo>
                  <a:pt x="0" y="237343"/>
                </a:lnTo>
                <a:cubicBezTo>
                  <a:pt x="0" y="106262"/>
                  <a:pt x="106262" y="0"/>
                  <a:pt x="237343" y="0"/>
                </a:cubicBezTo>
                <a:close/>
              </a:path>
            </a:pathLst>
          </a:custGeom>
          <a:noFill/>
          <a:ln>
            <a:noFill/>
          </a:ln>
        </p:spPr>
      </p:pic>
      <p:sp>
        <p:nvSpPr>
          <p:cNvPr id="5" name="标题 1"/>
          <p:cNvSpPr txBox="1"/>
          <p:nvPr/>
        </p:nvSpPr>
        <p:spPr>
          <a:xfrm>
            <a:off x="9485259" y="1673308"/>
            <a:ext cx="1440230" cy="1286604"/>
          </a:xfrm>
          <a:prstGeom prst="roundRect">
            <a:avLst>
              <a:gd name="adj" fmla="val 863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srcRect l="18517" r="18517"/>
          <a:stretch>
            <a:fillRect/>
          </a:stretch>
        </p:blipFill>
        <p:spPr>
          <a:xfrm>
            <a:off x="6694663" y="4245961"/>
            <a:ext cx="1542075" cy="1377585"/>
          </a:xfrm>
          <a:custGeom>
            <a:avLst/>
            <a:gdLst/>
            <a:ahLst/>
            <a:cxnLst/>
            <a:rect l="l" t="t" r="r" b="b"/>
            <a:pathLst>
              <a:path w="1542075" h="1377585">
                <a:moveTo>
                  <a:pt x="118927" y="0"/>
                </a:moveTo>
                <a:lnTo>
                  <a:pt x="1423148" y="0"/>
                </a:lnTo>
                <a:cubicBezTo>
                  <a:pt x="1488830" y="0"/>
                  <a:pt x="1542075" y="53246"/>
                  <a:pt x="1542075" y="118927"/>
                </a:cubicBezTo>
                <a:lnTo>
                  <a:pt x="1542075" y="1258658"/>
                </a:lnTo>
                <a:cubicBezTo>
                  <a:pt x="1542075" y="1324339"/>
                  <a:pt x="1488830" y="1377585"/>
                  <a:pt x="1423148" y="1377585"/>
                </a:cubicBezTo>
                <a:lnTo>
                  <a:pt x="118927" y="1377585"/>
                </a:lnTo>
                <a:cubicBezTo>
                  <a:pt x="53245" y="1377585"/>
                  <a:pt x="0" y="1324339"/>
                  <a:pt x="0" y="1258658"/>
                </a:cubicBezTo>
                <a:lnTo>
                  <a:pt x="0" y="118927"/>
                </a:lnTo>
                <a:cubicBezTo>
                  <a:pt x="0" y="53246"/>
                  <a:pt x="53245" y="0"/>
                  <a:pt x="118927" y="0"/>
                </a:cubicBezTo>
                <a:close/>
              </a:path>
            </a:pathLst>
          </a:custGeom>
          <a:noFill/>
          <a:ln>
            <a:noFill/>
          </a:ln>
        </p:spPr>
      </p:pic>
      <p:sp>
        <p:nvSpPr>
          <p:cNvPr id="7" name="标题 1"/>
          <p:cNvSpPr txBox="1"/>
          <p:nvPr/>
        </p:nvSpPr>
        <p:spPr>
          <a:xfrm>
            <a:off x="9929771" y="2049899"/>
            <a:ext cx="551206" cy="53342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逆向工程</a:t>
            </a:r>
            <a:endParaRPr kumimoji="1" lang="zh-CN" altLang="en-US"/>
          </a:p>
        </p:txBody>
      </p:sp>
      <p:sp>
        <p:nvSpPr>
          <p:cNvPr id="10"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65449" y="1356360"/>
            <a:ext cx="4876610" cy="4602480"/>
          </a:xfrm>
          <a:prstGeom prst="rect">
            <a:avLst/>
          </a:prstGeom>
          <a:noFill/>
          <a:ln>
            <a:noFill/>
          </a:ln>
        </p:spPr>
        <p:txBody>
          <a:bodyPr vert="horz" wrap="square" lIns="0" tIns="0" rIns="0" bIns="0" rtlCol="0" anchor="ctr"/>
          <a:lstStyle/>
          <a:p>
            <a:pPr algn="l">
              <a:lnSpc>
                <a:spcPct val="150000"/>
              </a:lnSpc>
            </a:pPr>
            <a:r>
              <a:rPr kumimoji="1" lang="en-US" altLang="zh-CN" sz="1800" dirty="0" err="1">
                <a:ln w="12700">
                  <a:noFill/>
                </a:ln>
                <a:latin typeface="Source Han Sans" panose="020B0500000000000000" charset="-122"/>
                <a:ea typeface="Source Han Sans" panose="020B0500000000000000" charset="-122"/>
                <a:cs typeface="Source Han Sans" panose="020B0500000000000000" charset="-122"/>
              </a:rPr>
              <a:t>重构可疑模块的代码，使其更容易理解、测试和维护</a:t>
            </a:r>
            <a:r>
              <a:rPr kumimoji="1" lang="en-US" altLang="zh-CN" sz="1800" dirty="0">
                <a:ln w="12700">
                  <a:noFill/>
                </a:ln>
                <a:latin typeface="Source Han Sans" panose="020B0500000000000000" charset="-122"/>
                <a:ea typeface="Source Han Sans" panose="020B0500000000000000" charset="-122"/>
                <a:cs typeface="Source Han Sans" panose="020B0500000000000000" charset="-122"/>
              </a:rPr>
              <a:t>。</a:t>
            </a:r>
            <a:endParaRPr kumimoji="1" lang="en-US" altLang="zh-CN" sz="1800" dirty="0">
              <a:ln w="12700">
                <a:noFill/>
              </a:ln>
              <a:latin typeface="Source Han Sans" panose="020B0500000000000000" charset="-122"/>
              <a:ea typeface="Source Han Sans" panose="020B0500000000000000" charset="-122"/>
              <a:cs typeface="Source Han Sans" panose="020B0500000000000000" charset="-122"/>
            </a:endParaRPr>
          </a:p>
          <a:p>
            <a:pPr algn="l"/>
            <a:endParaRPr lang="en-US" altLang="zh-CN" b="1" i="0" u="none" strike="noStrike" dirty="0">
              <a:solidFill>
                <a:srgbClr val="2C2C36"/>
              </a:solidFill>
              <a:effectLst/>
              <a:latin typeface="-apple-system"/>
            </a:endParaRPr>
          </a:p>
          <a:p>
            <a:pPr algn="l"/>
            <a:r>
              <a:rPr lang="zh-CN" altLang="en-US" b="1" i="0" u="none" strike="noStrike" dirty="0">
                <a:solidFill>
                  <a:srgbClr val="2C2C36"/>
                </a:solidFill>
                <a:effectLst/>
                <a:latin typeface="-apple-system"/>
              </a:rPr>
              <a:t>目标</a:t>
            </a:r>
            <a:r>
              <a:rPr lang="zh-CN" altLang="en-US" b="0" i="0" u="none" strike="noStrike" dirty="0">
                <a:solidFill>
                  <a:srgbClr val="2C2C36"/>
                </a:solidFill>
                <a:effectLst/>
                <a:latin typeface="-apple-system"/>
              </a:rPr>
              <a:t>：改进模块内部的设计细节和局部数据结构。</a:t>
            </a:r>
            <a:endParaRPr lang="en-US" altLang="zh-CN" b="0" i="0" u="none" strike="noStrike" dirty="0">
              <a:solidFill>
                <a:srgbClr val="2C2C36"/>
              </a:solidFill>
              <a:effectLst/>
              <a:latin typeface="-apple-system"/>
            </a:endParaRPr>
          </a:p>
          <a:p>
            <a:pPr algn="l"/>
            <a:endParaRPr lang="en-US" altLang="zh-CN" b="1" i="0" u="none" strike="noStrike" dirty="0">
              <a:solidFill>
                <a:srgbClr val="2C2C36"/>
              </a:solidFill>
              <a:effectLst/>
              <a:latin typeface="-apple-system"/>
            </a:endParaRPr>
          </a:p>
          <a:p>
            <a:pPr algn="l"/>
            <a:r>
              <a:rPr lang="zh-CN" altLang="en-US" b="1" i="0" u="none" strike="noStrike" dirty="0">
                <a:solidFill>
                  <a:srgbClr val="2C2C36"/>
                </a:solidFill>
                <a:effectLst/>
                <a:latin typeface="-apple-system"/>
              </a:rPr>
              <a:t>步骤</a:t>
            </a:r>
            <a:r>
              <a:rPr lang="zh-CN" altLang="en-US" b="0" i="0" u="none" strike="noStrike" dirty="0">
                <a:solidFill>
                  <a:srgbClr val="2C2C36"/>
                </a:solidFill>
                <a:effectLst/>
                <a:latin typeface="-apple-system"/>
              </a:rPr>
              <a:t>：</a:t>
            </a:r>
            <a:endParaRPr lang="zh-CN" altLang="en-US" b="0" i="0" u="none" strike="noStrike" dirty="0">
              <a:solidFill>
                <a:srgbClr val="2C2C36"/>
              </a:solidFill>
              <a:effectLst/>
              <a:latin typeface="-apple-system"/>
            </a:endParaRPr>
          </a:p>
          <a:p>
            <a:pPr lvl="1" algn="l"/>
            <a:r>
              <a:rPr lang="en-US" altLang="zh-CN" b="0" i="0" u="none" strike="noStrike" dirty="0">
                <a:solidFill>
                  <a:srgbClr val="2C2C36"/>
                </a:solidFill>
                <a:effectLst/>
                <a:latin typeface="-apple-system"/>
              </a:rPr>
              <a:t>1.</a:t>
            </a:r>
            <a:r>
              <a:rPr lang="zh-CN" altLang="en-US" b="0" i="0" u="none" strike="noStrike" dirty="0">
                <a:solidFill>
                  <a:srgbClr val="2C2C36"/>
                </a:solidFill>
                <a:effectLst/>
                <a:latin typeface="-apple-system"/>
              </a:rPr>
              <a:t>使用重构工具分析源代码，标注问题部分。</a:t>
            </a:r>
            <a:endParaRPr lang="zh-CN" altLang="en-US" b="0" i="0" u="none" strike="noStrike" dirty="0">
              <a:solidFill>
                <a:srgbClr val="2C2C36"/>
              </a:solidFill>
              <a:effectLst/>
              <a:latin typeface="-apple-system"/>
            </a:endParaRPr>
          </a:p>
          <a:p>
            <a:pPr lvl="1" algn="l"/>
            <a:r>
              <a:rPr lang="en-US" altLang="zh-CN" b="0" i="0" u="none" strike="noStrike" dirty="0">
                <a:solidFill>
                  <a:srgbClr val="2C2C36"/>
                </a:solidFill>
                <a:effectLst/>
                <a:latin typeface="-apple-system"/>
              </a:rPr>
              <a:t>2.</a:t>
            </a:r>
            <a:r>
              <a:rPr lang="zh-CN" altLang="en-US" b="0" i="0" u="none" strike="noStrike" dirty="0">
                <a:solidFill>
                  <a:srgbClr val="2C2C36"/>
                </a:solidFill>
                <a:effectLst/>
                <a:latin typeface="-apple-system"/>
              </a:rPr>
              <a:t>重构有问题的代码（可能自动完成）。</a:t>
            </a:r>
            <a:endParaRPr lang="zh-CN" altLang="en-US" b="0" i="0" u="none" strike="noStrike" dirty="0">
              <a:solidFill>
                <a:srgbClr val="2C2C36"/>
              </a:solidFill>
              <a:effectLst/>
              <a:latin typeface="-apple-system"/>
            </a:endParaRPr>
          </a:p>
          <a:p>
            <a:pPr lvl="1" algn="l"/>
            <a:r>
              <a:rPr lang="en-US" altLang="zh-CN" b="0" i="0" u="none" strike="noStrike" dirty="0">
                <a:solidFill>
                  <a:srgbClr val="2C2C36"/>
                </a:solidFill>
                <a:effectLst/>
                <a:latin typeface="-apple-system"/>
              </a:rPr>
              <a:t>3</a:t>
            </a:r>
            <a:r>
              <a:rPr lang="zh-CN" altLang="en-US" dirty="0">
                <a:solidFill>
                  <a:srgbClr val="2C2C36"/>
                </a:solidFill>
                <a:latin typeface="-apple-system"/>
              </a:rPr>
              <a:t>。</a:t>
            </a:r>
            <a:r>
              <a:rPr lang="zh-CN" altLang="en-US" b="0" i="0" u="none" strike="noStrike" dirty="0">
                <a:solidFill>
                  <a:srgbClr val="2C2C36"/>
                </a:solidFill>
                <a:effectLst/>
                <a:latin typeface="-apple-system"/>
              </a:rPr>
              <a:t>复审和测试重构后的代码，并更新文档。</a:t>
            </a:r>
            <a:endParaRPr lang="en-US" altLang="zh-CN" b="0" i="0" u="none" strike="noStrike" dirty="0">
              <a:solidFill>
                <a:srgbClr val="2C2C36"/>
              </a:solidFill>
              <a:effectLst/>
              <a:latin typeface="-apple-system"/>
            </a:endParaRPr>
          </a:p>
          <a:p>
            <a:pPr lvl="1" algn="l"/>
            <a:endParaRPr lang="en-US" altLang="zh-CN" b="1" dirty="0">
              <a:solidFill>
                <a:srgbClr val="2C2C36"/>
              </a:solidFill>
              <a:latin typeface="-apple-system"/>
            </a:endParaRPr>
          </a:p>
          <a:p>
            <a:pPr algn="l"/>
            <a:r>
              <a:rPr lang="zh-CN" altLang="en-US" b="1" i="0" u="none" strike="noStrike" dirty="0">
                <a:solidFill>
                  <a:srgbClr val="2C2C36"/>
                </a:solidFill>
                <a:effectLst/>
                <a:latin typeface="-apple-system"/>
              </a:rPr>
              <a:t>限制</a:t>
            </a:r>
            <a:r>
              <a:rPr lang="zh-CN" altLang="en-US" b="0" i="0" u="none" strike="noStrike" dirty="0">
                <a:solidFill>
                  <a:srgbClr val="2C2C36"/>
                </a:solidFill>
                <a:effectLst/>
                <a:latin typeface="-apple-system"/>
              </a:rPr>
              <a:t>：通常不改变整体程序体系结构。</a:t>
            </a:r>
            <a:endParaRPr lang="zh-CN" altLang="en-US" b="0" i="0" u="none" strike="noStrike" dirty="0">
              <a:solidFill>
                <a:srgbClr val="2C2C36"/>
              </a:solidFill>
              <a:effectLst/>
              <a:latin typeface="-apple-system"/>
            </a:endParaRPr>
          </a:p>
          <a:p>
            <a:br>
              <a:rPr lang="zh-CN" altLang="en-US" dirty="0"/>
            </a:br>
            <a:endParaRPr kumimoji="1" lang="en-US" altLang="zh-CN" sz="1800" dirty="0">
              <a:ln w="12700">
                <a:noFill/>
              </a:ln>
              <a:latin typeface="Source Han Sans" panose="020B0500000000000000" charset="-122"/>
              <a:ea typeface="Source Han Sans" panose="020B0500000000000000" charset="-122"/>
              <a:cs typeface="Source Han Sans" panose="020B0500000000000000" charset="-122"/>
            </a:endParaRPr>
          </a:p>
          <a:p>
            <a:pPr algn="l">
              <a:lnSpc>
                <a:spcPct val="150000"/>
              </a:lnSpc>
            </a:pPr>
            <a:endParaRPr kumimoji="1" lang="zh-CN" altLang="en-US" dirty="0"/>
          </a:p>
        </p:txBody>
      </p:sp>
      <p:pic>
        <p:nvPicPr>
          <p:cNvPr id="3" name="图片 2"/>
          <p:cNvPicPr>
            <a:picLocks noChangeAspect="1"/>
          </p:cNvPicPr>
          <p:nvPr/>
        </p:nvPicPr>
        <p:blipFill>
          <a:blip r:embed="rId1"/>
          <a:srcRect l="22015" r="22015"/>
          <a:stretch>
            <a:fillRect/>
          </a:stretch>
        </p:blipFill>
        <p:spPr>
          <a:xfrm>
            <a:off x="6106602" y="1277049"/>
            <a:ext cx="3077525" cy="2749250"/>
          </a:xfrm>
          <a:custGeom>
            <a:avLst/>
            <a:gdLst/>
            <a:ahLst/>
            <a:cxnLst/>
            <a:rect l="l" t="t" r="r" b="b"/>
            <a:pathLst>
              <a:path w="3077525" h="2749250">
                <a:moveTo>
                  <a:pt x="237343" y="0"/>
                </a:moveTo>
                <a:lnTo>
                  <a:pt x="2840182" y="0"/>
                </a:lnTo>
                <a:cubicBezTo>
                  <a:pt x="2971263" y="0"/>
                  <a:pt x="3077525" y="106262"/>
                  <a:pt x="3077525" y="237343"/>
                </a:cubicBezTo>
                <a:lnTo>
                  <a:pt x="3077525" y="2511907"/>
                </a:lnTo>
                <a:cubicBezTo>
                  <a:pt x="3077525" y="2642988"/>
                  <a:pt x="2971263" y="2749250"/>
                  <a:pt x="2840182" y="2749250"/>
                </a:cubicBezTo>
                <a:lnTo>
                  <a:pt x="237343" y="2749250"/>
                </a:lnTo>
                <a:cubicBezTo>
                  <a:pt x="106262" y="2749250"/>
                  <a:pt x="0" y="2642988"/>
                  <a:pt x="0" y="2511907"/>
                </a:cubicBezTo>
                <a:lnTo>
                  <a:pt x="0" y="237343"/>
                </a:lnTo>
                <a:cubicBezTo>
                  <a:pt x="0" y="106262"/>
                  <a:pt x="106262" y="0"/>
                  <a:pt x="237343" y="0"/>
                </a:cubicBezTo>
                <a:close/>
              </a:path>
            </a:pathLst>
          </a:custGeom>
          <a:noFill/>
          <a:ln>
            <a:noFill/>
          </a:ln>
        </p:spPr>
      </p:pic>
      <p:pic>
        <p:nvPicPr>
          <p:cNvPr id="4" name="图片 3"/>
          <p:cNvPicPr>
            <a:picLocks noChangeAspect="1"/>
          </p:cNvPicPr>
          <p:nvPr/>
        </p:nvPicPr>
        <p:blipFill>
          <a:blip r:embed="rId2"/>
          <a:srcRect l="18517" r="18517"/>
          <a:stretch>
            <a:fillRect/>
          </a:stretch>
        </p:blipFill>
        <p:spPr>
          <a:xfrm>
            <a:off x="8441375" y="3274762"/>
            <a:ext cx="3077525" cy="2749250"/>
          </a:xfrm>
          <a:custGeom>
            <a:avLst/>
            <a:gdLst/>
            <a:ahLst/>
            <a:cxnLst/>
            <a:rect l="l" t="t" r="r" b="b"/>
            <a:pathLst>
              <a:path w="3077525" h="2749250">
                <a:moveTo>
                  <a:pt x="237343" y="0"/>
                </a:moveTo>
                <a:lnTo>
                  <a:pt x="2840182" y="0"/>
                </a:lnTo>
                <a:cubicBezTo>
                  <a:pt x="2971263" y="0"/>
                  <a:pt x="3077525" y="106262"/>
                  <a:pt x="3077525" y="237343"/>
                </a:cubicBezTo>
                <a:lnTo>
                  <a:pt x="3077525" y="2511907"/>
                </a:lnTo>
                <a:cubicBezTo>
                  <a:pt x="3077525" y="2642988"/>
                  <a:pt x="2971263" y="2749250"/>
                  <a:pt x="2840182" y="2749250"/>
                </a:cubicBezTo>
                <a:lnTo>
                  <a:pt x="237343" y="2749250"/>
                </a:lnTo>
                <a:cubicBezTo>
                  <a:pt x="106262" y="2749250"/>
                  <a:pt x="0" y="2642988"/>
                  <a:pt x="0" y="2511907"/>
                </a:cubicBezTo>
                <a:lnTo>
                  <a:pt x="0" y="237343"/>
                </a:lnTo>
                <a:cubicBezTo>
                  <a:pt x="0" y="106262"/>
                  <a:pt x="106262" y="0"/>
                  <a:pt x="237343" y="0"/>
                </a:cubicBezTo>
                <a:close/>
              </a:path>
            </a:pathLst>
          </a:custGeom>
          <a:noFill/>
          <a:ln>
            <a:noFill/>
          </a:ln>
        </p:spPr>
      </p:pic>
      <p:sp>
        <p:nvSpPr>
          <p:cNvPr id="5" name="标题 1"/>
          <p:cNvSpPr txBox="1"/>
          <p:nvPr/>
        </p:nvSpPr>
        <p:spPr>
          <a:xfrm>
            <a:off x="9485259" y="1673308"/>
            <a:ext cx="1440230" cy="1286604"/>
          </a:xfrm>
          <a:prstGeom prst="roundRect">
            <a:avLst>
              <a:gd name="adj" fmla="val 8633"/>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3"/>
          <a:srcRect l="18517" r="18517"/>
          <a:stretch>
            <a:fillRect/>
          </a:stretch>
        </p:blipFill>
        <p:spPr>
          <a:xfrm>
            <a:off x="6694663" y="4245961"/>
            <a:ext cx="1542075" cy="1377585"/>
          </a:xfrm>
          <a:custGeom>
            <a:avLst/>
            <a:gdLst/>
            <a:ahLst/>
            <a:cxnLst/>
            <a:rect l="l" t="t" r="r" b="b"/>
            <a:pathLst>
              <a:path w="1542075" h="1377585">
                <a:moveTo>
                  <a:pt x="118927" y="0"/>
                </a:moveTo>
                <a:lnTo>
                  <a:pt x="1423148" y="0"/>
                </a:lnTo>
                <a:cubicBezTo>
                  <a:pt x="1488830" y="0"/>
                  <a:pt x="1542075" y="53246"/>
                  <a:pt x="1542075" y="118927"/>
                </a:cubicBezTo>
                <a:lnTo>
                  <a:pt x="1542075" y="1258658"/>
                </a:lnTo>
                <a:cubicBezTo>
                  <a:pt x="1542075" y="1324339"/>
                  <a:pt x="1488830" y="1377585"/>
                  <a:pt x="1423148" y="1377585"/>
                </a:cubicBezTo>
                <a:lnTo>
                  <a:pt x="118927" y="1377585"/>
                </a:lnTo>
                <a:cubicBezTo>
                  <a:pt x="53245" y="1377585"/>
                  <a:pt x="0" y="1324339"/>
                  <a:pt x="0" y="1258658"/>
                </a:cubicBezTo>
                <a:lnTo>
                  <a:pt x="0" y="118927"/>
                </a:lnTo>
                <a:cubicBezTo>
                  <a:pt x="0" y="53246"/>
                  <a:pt x="53245" y="0"/>
                  <a:pt x="118927" y="0"/>
                </a:cubicBezTo>
                <a:close/>
              </a:path>
            </a:pathLst>
          </a:custGeom>
          <a:noFill/>
          <a:ln>
            <a:noFill/>
          </a:ln>
        </p:spPr>
      </p:pic>
      <p:sp>
        <p:nvSpPr>
          <p:cNvPr id="7" name="标题 1"/>
          <p:cNvSpPr txBox="1"/>
          <p:nvPr/>
        </p:nvSpPr>
        <p:spPr>
          <a:xfrm>
            <a:off x="9929771" y="2049899"/>
            <a:ext cx="551206" cy="533424"/>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panose="020B0800000000000000" charset="-122"/>
                <a:ea typeface="Source Han Sans CN Bold" panose="020B0800000000000000" charset="-122"/>
              </a:rPr>
              <a:t>代码重构</a:t>
            </a:r>
            <a:endParaRPr kumimoji="1" lang="zh-CN" altLang="en-US" dirty="0"/>
          </a:p>
        </p:txBody>
      </p:sp>
      <p:sp>
        <p:nvSpPr>
          <p:cNvPr id="10"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rot="271834">
            <a:off x="2813050" y="1620253"/>
            <a:ext cx="6553200" cy="3858126"/>
          </a:xfrm>
          <a:prstGeom prst="roundRect">
            <a:avLst>
              <a:gd name="adj" fmla="val 3153"/>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813050" y="1620253"/>
            <a:ext cx="6553200" cy="3858126"/>
          </a:xfrm>
          <a:prstGeom prst="roundRect">
            <a:avLst>
              <a:gd name="adj" fmla="val 3153"/>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76303" y="1925053"/>
            <a:ext cx="1026694" cy="1026694"/>
          </a:xfrm>
          <a:prstGeom prst="ellipse">
            <a:avLst/>
          </a:prstGeom>
          <a:solidFill>
            <a:schemeClr val="bg1"/>
          </a:solidFill>
          <a:ln w="28575"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3084095" y="3098065"/>
            <a:ext cx="6023810" cy="2233995"/>
          </a:xfrm>
          <a:prstGeom prst="rect">
            <a:avLst/>
          </a:prstGeom>
          <a:noFill/>
          <a:ln>
            <a:noFill/>
          </a:ln>
        </p:spPr>
        <p:txBody>
          <a:bodyPr vert="horz" wrap="square" lIns="0" tIns="0" rIns="0" bIns="0" rtlCol="0" anchor="t"/>
          <a:lstStyle/>
          <a:p>
            <a:pPr algn="ctr">
              <a:lnSpc>
                <a:spcPct val="150000"/>
              </a:lnSpc>
            </a:pPr>
            <a:r>
              <a:rPr lang="zh-CN" altLang="en-US" sz="1400" b="0" i="0" u="none" strike="noStrike" dirty="0">
                <a:solidFill>
                  <a:srgbClr val="2C2C36"/>
                </a:solidFill>
                <a:effectLst/>
                <a:latin typeface="-apple-system"/>
              </a:rPr>
              <a:t>数据体系结构对程序的长期生存力有重大影响。</a:t>
            </a:r>
            <a:endParaRPr lang="zh-CN" altLang="en-US" sz="1400" b="0" i="0" u="none" strike="noStrike" dirty="0">
              <a:solidFill>
                <a:srgbClr val="2C2C36"/>
              </a:solidFill>
              <a:effectLst/>
              <a:latin typeface="-apple-system"/>
            </a:endParaRPr>
          </a:p>
          <a:p>
            <a:pPr algn="ctr">
              <a:lnSpc>
                <a:spcPct val="150000"/>
              </a:lnSpc>
            </a:pP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重构数据体系结构，以提高软件的可维护性和可靠性</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r>
              <a:rPr lang="zh-CN" altLang="en-US" b="1" i="0" u="none" strike="noStrike" dirty="0">
                <a:solidFill>
                  <a:srgbClr val="2C2C36"/>
                </a:solidFill>
                <a:effectLst/>
                <a:latin typeface="-apple-system"/>
              </a:rPr>
              <a:t>步骤</a:t>
            </a:r>
            <a:r>
              <a:rPr lang="zh-CN" altLang="en-US" b="0" i="0" u="none" strike="noStrike" dirty="0">
                <a:solidFill>
                  <a:srgbClr val="2C2C36"/>
                </a:solidFill>
                <a:effectLst/>
                <a:latin typeface="-apple-system"/>
              </a:rPr>
              <a:t>：</a:t>
            </a:r>
            <a:endParaRPr lang="zh-CN" altLang="en-US" b="0" i="0" u="none" strike="noStrike" dirty="0">
              <a:solidFill>
                <a:srgbClr val="2C2C36"/>
              </a:solidFill>
              <a:effectLst/>
              <a:latin typeface="-apple-system"/>
            </a:endParaRPr>
          </a:p>
          <a:p>
            <a:pPr lvl="1" algn="l"/>
            <a:r>
              <a:rPr lang="en-US" altLang="zh-CN" b="0" i="0" u="none" strike="noStrike" dirty="0">
                <a:solidFill>
                  <a:srgbClr val="2C2C36"/>
                </a:solidFill>
                <a:effectLst/>
                <a:latin typeface="-apple-system"/>
              </a:rPr>
              <a:t>1.</a:t>
            </a:r>
            <a:r>
              <a:rPr lang="zh-CN" altLang="en-US" b="0" i="0" u="none" strike="noStrike" dirty="0">
                <a:solidFill>
                  <a:srgbClr val="2C2C36"/>
                </a:solidFill>
                <a:effectLst/>
                <a:latin typeface="-apple-system"/>
              </a:rPr>
              <a:t>通过逆向工程分解现有数据体系结构。</a:t>
            </a:r>
            <a:endParaRPr lang="zh-CN" altLang="en-US" b="0" i="0" u="none" strike="noStrike" dirty="0">
              <a:solidFill>
                <a:srgbClr val="2C2C36"/>
              </a:solidFill>
              <a:effectLst/>
              <a:latin typeface="-apple-system"/>
            </a:endParaRPr>
          </a:p>
          <a:p>
            <a:pPr lvl="1" algn="l"/>
            <a:r>
              <a:rPr lang="en-US" altLang="zh-CN" b="0" i="0" u="none" strike="noStrike" dirty="0">
                <a:solidFill>
                  <a:srgbClr val="2C2C36"/>
                </a:solidFill>
                <a:effectLst/>
                <a:latin typeface="-apple-system"/>
              </a:rPr>
              <a:t>2.</a:t>
            </a:r>
            <a:r>
              <a:rPr lang="zh-CN" altLang="en-US" b="0" i="0" u="none" strike="noStrike" dirty="0">
                <a:solidFill>
                  <a:srgbClr val="2C2C36"/>
                </a:solidFill>
                <a:effectLst/>
                <a:latin typeface="-apple-system"/>
              </a:rPr>
              <a:t>定义数据模型，标识数据对象和属性。</a:t>
            </a:r>
            <a:endParaRPr lang="zh-CN" altLang="en-US" b="0" i="0" u="none" strike="noStrike" dirty="0">
              <a:solidFill>
                <a:srgbClr val="2C2C36"/>
              </a:solidFill>
              <a:effectLst/>
              <a:latin typeface="-apple-system"/>
            </a:endParaRPr>
          </a:p>
          <a:p>
            <a:pPr lvl="1" algn="l"/>
            <a:r>
              <a:rPr lang="en-US" altLang="zh-CN" b="0" i="0" u="none" strike="noStrike" dirty="0">
                <a:solidFill>
                  <a:srgbClr val="2C2C36"/>
                </a:solidFill>
                <a:effectLst/>
                <a:latin typeface="-apple-system"/>
              </a:rPr>
              <a:t>3.</a:t>
            </a:r>
            <a:r>
              <a:rPr lang="zh-CN" altLang="en-US" b="0" i="0" u="none" strike="noStrike" dirty="0">
                <a:solidFill>
                  <a:srgbClr val="2C2C36"/>
                </a:solidFill>
                <a:effectLst/>
                <a:latin typeface="-apple-system"/>
              </a:rPr>
              <a:t>从质量角度复审现存数据结构。</a:t>
            </a:r>
            <a:endParaRPr lang="zh-CN" altLang="en-US" b="0" i="0" u="none" strike="noStrike" dirty="0">
              <a:solidFill>
                <a:srgbClr val="2C2C36"/>
              </a:solidFill>
              <a:effectLst/>
              <a:latin typeface="-apple-system"/>
            </a:endParaRPr>
          </a:p>
          <a:p>
            <a:pPr algn="l"/>
            <a:r>
              <a:rPr lang="zh-CN" altLang="en-US" b="1" i="0" u="none" strike="noStrike" dirty="0">
                <a:solidFill>
                  <a:srgbClr val="2C2C36"/>
                </a:solidFill>
                <a:effectLst/>
                <a:latin typeface="-apple-system"/>
              </a:rPr>
              <a:t>目标</a:t>
            </a:r>
            <a:r>
              <a:rPr lang="zh-CN" altLang="en-US" b="0" i="0" u="none" strike="noStrike" dirty="0">
                <a:solidFill>
                  <a:srgbClr val="2C2C36"/>
                </a:solidFill>
                <a:effectLst/>
                <a:latin typeface="-apple-system"/>
              </a:rPr>
              <a:t>：改善数据结构以支持适应性修改和增强。</a:t>
            </a:r>
            <a:endParaRPr lang="zh-CN" altLang="en-US" b="0" i="0" u="none" strike="noStrike" dirty="0">
              <a:solidFill>
                <a:srgbClr val="2C2C36"/>
              </a:solidFill>
              <a:effectLst/>
              <a:latin typeface="-apple-system"/>
            </a:endParaRPr>
          </a:p>
          <a:p>
            <a:pPr algn="ctr">
              <a:lnSpc>
                <a:spcPct val="150000"/>
              </a:lnSpc>
            </a:pPr>
            <a:endParaRPr kumimoji="1" lang="zh-CN" altLang="en-US" dirty="0"/>
          </a:p>
        </p:txBody>
      </p:sp>
      <p:sp>
        <p:nvSpPr>
          <p:cNvPr id="6" name="标题 1"/>
          <p:cNvSpPr txBox="1"/>
          <p:nvPr/>
        </p:nvSpPr>
        <p:spPr>
          <a:xfrm>
            <a:off x="5843834" y="2215539"/>
            <a:ext cx="491633" cy="44572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accent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数据重构</a:t>
            </a:r>
            <a:endParaRPr kumimoji="1" lang="zh-CN" altLang="en-US"/>
          </a:p>
        </p:txBody>
      </p:sp>
      <p:sp>
        <p:nvSpPr>
          <p:cNvPr id="9"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634247" y="5109410"/>
            <a:ext cx="6910806" cy="649705"/>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724818" y="1572127"/>
            <a:ext cx="6729664" cy="3376863"/>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724818" y="5021180"/>
            <a:ext cx="6729664" cy="641684"/>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475395" y="1664234"/>
            <a:ext cx="3834059" cy="3147060"/>
          </a:xfrm>
          <a:prstGeom prst="rect">
            <a:avLst/>
          </a:prstGeom>
          <a:noFill/>
          <a:ln cap="sq">
            <a:noFill/>
          </a:ln>
        </p:spPr>
        <p:txBody>
          <a:bodyPr vert="horz" wrap="square" lIns="0" tIns="0" rIns="0" bIns="0" rtlCol="0" anchor="ctr"/>
          <a:lstStyle/>
          <a:p>
            <a:pPr algn="l">
              <a:lnSpc>
                <a:spcPct val="150000"/>
              </a:lnSpc>
            </a:pPr>
            <a:r>
              <a:rPr kumimoji="1" lang="en-US" altLang="zh-CN"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使用软件工程的原理、概念、技术和方法来重新开发某个现有的应用系统，提高其整体质量</a:t>
            </a:r>
            <a:r>
              <a:rPr kumimoji="1" lang="en-US" altLang="zh-CN"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endParaRPr lang="en-US" altLang="zh-CN" b="1" i="0" u="none" strike="noStrike" dirty="0">
              <a:solidFill>
                <a:srgbClr val="2C2C36"/>
              </a:solidFill>
              <a:effectLst/>
              <a:latin typeface="-apple-system"/>
            </a:endParaRPr>
          </a:p>
          <a:p>
            <a:pPr algn="l"/>
            <a:r>
              <a:rPr lang="zh-CN" altLang="en-US" b="1" i="0" u="none" strike="noStrike" dirty="0">
                <a:solidFill>
                  <a:srgbClr val="2C2C36"/>
                </a:solidFill>
                <a:effectLst/>
                <a:latin typeface="-apple-system"/>
              </a:rPr>
              <a:t>目标</a:t>
            </a:r>
            <a:r>
              <a:rPr lang="zh-CN" altLang="en-US" b="0" i="0" u="none" strike="noStrike" dirty="0">
                <a:solidFill>
                  <a:srgbClr val="2C2C36"/>
                </a:solidFill>
                <a:effectLst/>
                <a:latin typeface="-apple-system"/>
              </a:rPr>
              <a:t>：不仅恢复现有功能，还加入新功能并提高性能。</a:t>
            </a:r>
            <a:endParaRPr lang="zh-CN" altLang="en-US" b="0" i="0" u="none" strike="noStrike" dirty="0">
              <a:solidFill>
                <a:srgbClr val="2C2C36"/>
              </a:solidFill>
              <a:effectLst/>
              <a:latin typeface="-apple-system"/>
            </a:endParaRPr>
          </a:p>
          <a:p>
            <a:pPr algn="l"/>
            <a:endParaRPr lang="en-US" altLang="zh-CN" b="1" i="0" u="none" strike="noStrike" dirty="0">
              <a:solidFill>
                <a:srgbClr val="2C2C36"/>
              </a:solidFill>
              <a:effectLst/>
              <a:latin typeface="等线" panose="02010600030101010101" charset="-122"/>
              <a:ea typeface="等线" panose="02010600030101010101" charset="-122"/>
            </a:endParaRPr>
          </a:p>
          <a:p>
            <a:pPr algn="l"/>
            <a:r>
              <a:rPr lang="zh-CN" altLang="en-US" b="1" i="0" u="none" strike="noStrike" dirty="0">
                <a:solidFill>
                  <a:srgbClr val="2C2C36"/>
                </a:solidFill>
                <a:effectLst/>
                <a:latin typeface="-apple-system"/>
              </a:rPr>
              <a:t>方法</a:t>
            </a:r>
            <a:r>
              <a:rPr lang="zh-CN" altLang="en-US" b="0" i="0" u="none" strike="noStrike" dirty="0">
                <a:solidFill>
                  <a:srgbClr val="2C2C36"/>
                </a:solidFill>
                <a:effectLst/>
                <a:latin typeface="-apple-system"/>
              </a:rPr>
              <a:t>：应用软件工程原理和技术，进行全面的系统改造。</a:t>
            </a:r>
            <a:endParaRPr lang="zh-CN" altLang="en-US" b="0" i="0" u="none" strike="noStrike" dirty="0">
              <a:solidFill>
                <a:srgbClr val="2C2C36"/>
              </a:solidFill>
              <a:effectLst/>
              <a:latin typeface="-apple-system"/>
            </a:endParaRPr>
          </a:p>
          <a:p>
            <a:pPr algn="l">
              <a:lnSpc>
                <a:spcPct val="150000"/>
              </a:lnSpc>
            </a:pPr>
            <a:endParaRPr kumimoji="1" lang="zh-CN" altLang="en-US" dirty="0"/>
          </a:p>
        </p:txBody>
      </p:sp>
      <p:pic>
        <p:nvPicPr>
          <p:cNvPr id="7" name="图片 6"/>
          <p:cNvPicPr>
            <a:picLocks noChangeAspect="1"/>
          </p:cNvPicPr>
          <p:nvPr/>
        </p:nvPicPr>
        <p:blipFill>
          <a:blip r:embed="rId1"/>
          <a:srcRect l="22441" r="22441"/>
          <a:stretch>
            <a:fillRect/>
          </a:stretch>
        </p:blipFill>
        <p:spPr>
          <a:xfrm>
            <a:off x="2813050" y="1664234"/>
            <a:ext cx="2641266" cy="3192648"/>
          </a:xfrm>
          <a:custGeom>
            <a:avLst/>
            <a:gdLst/>
            <a:ahLst/>
            <a:cxnLst/>
            <a:rect l="l" t="t" r="r" b="b"/>
            <a:pathLst>
              <a:path w="2641266" h="3192648">
                <a:moveTo>
                  <a:pt x="0" y="0"/>
                </a:moveTo>
                <a:lnTo>
                  <a:pt x="2641266" y="0"/>
                </a:lnTo>
                <a:lnTo>
                  <a:pt x="2641266" y="3192648"/>
                </a:lnTo>
                <a:lnTo>
                  <a:pt x="0" y="3192648"/>
                </a:lnTo>
                <a:close/>
              </a:path>
            </a:pathLst>
          </a:custGeom>
          <a:noFill/>
          <a:ln>
            <a:noFill/>
          </a:ln>
        </p:spPr>
      </p:pic>
      <p:sp>
        <p:nvSpPr>
          <p:cNvPr id="8" name="标题 1"/>
          <p:cNvSpPr txBox="1"/>
          <p:nvPr/>
        </p:nvSpPr>
        <p:spPr>
          <a:xfrm>
            <a:off x="9143996" y="1732548"/>
            <a:ext cx="144379" cy="144379"/>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正向工程</a:t>
            </a:r>
            <a:endParaRPr kumimoji="1" lang="zh-CN" altLang="en-US"/>
          </a:p>
        </p:txBody>
      </p:sp>
      <p:sp>
        <p:nvSpPr>
          <p:cNvPr id="11"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2634247" y="5109410"/>
            <a:ext cx="6910806" cy="649705"/>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2634247" y="1522811"/>
            <a:ext cx="6729664" cy="2666241"/>
          </a:xfrm>
          <a:prstGeom prst="rect">
            <a:avLst/>
          </a:prstGeom>
          <a:solidFill>
            <a:schemeClr val="bg1"/>
          </a:solid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2724818" y="5021180"/>
            <a:ext cx="6729664" cy="641684"/>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143996" y="1732548"/>
            <a:ext cx="144379" cy="144379"/>
          </a:xfrm>
          <a:prstGeom prst="rect">
            <a:avLst/>
          </a:pr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panose="020B0800000000000000" charset="-122"/>
                <a:ea typeface="Source Han Sans CN Bold" panose="020B0800000000000000" charset="-122"/>
              </a:rPr>
              <a:t>结语</a:t>
            </a:r>
            <a:endParaRPr kumimoji="1" lang="zh-CN" altLang="en-US" dirty="0"/>
          </a:p>
        </p:txBody>
      </p:sp>
      <p:sp>
        <p:nvSpPr>
          <p:cNvPr id="11"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3" name="文本框 12"/>
          <p:cNvSpPr txBox="1"/>
          <p:nvPr/>
        </p:nvSpPr>
        <p:spPr>
          <a:xfrm>
            <a:off x="2903625" y="1732548"/>
            <a:ext cx="6384750" cy="2246769"/>
          </a:xfrm>
          <a:prstGeom prst="rect">
            <a:avLst/>
          </a:prstGeom>
          <a:noFill/>
        </p:spPr>
        <p:txBody>
          <a:bodyPr wrap="square" rtlCol="0">
            <a:spAutoFit/>
          </a:bodyPr>
          <a:lstStyle/>
          <a:p>
            <a:r>
              <a:rPr lang="zh-CN" altLang="en-US" sz="2000" b="0" i="0" u="none" strike="noStrike" dirty="0">
                <a:solidFill>
                  <a:srgbClr val="262626"/>
                </a:solidFill>
                <a:effectLst/>
              </a:rPr>
              <a:t>      软件维护是软件开发生命周期中不可或缺的一部分，它对于确保软件的持续稳定运行和满足用户需求具有重要意义。通过度量软件的可维护性并采取有效的维护方法和技术手段，我们可以降低维护成本、提高维护效率并延长软件的生命周期。在未来的软件开发过程中，我们应该更加注重软件的可维护性设计并在维护过程中不断优化和改进以确保软件的高质量运行。</a:t>
            </a:r>
            <a:endParaRPr kumimoji="1" lang="zh-CN"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问题</a:t>
            </a: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1</a:t>
            </a:r>
            <a:r>
              <a:rPr kumimoji="1" lang="zh-CN" altLang="en-US"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a:t>
            </a: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 </a:t>
            </a:r>
            <a:r>
              <a:rPr kumimoji="1" lang="zh-CN" altLang="en-US"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你认为的软件维护是什么</a:t>
            </a:r>
            <a:endParaRPr kumimoji="1" lang="zh-CN" altLang="en-US"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endParaRPr>
          </a:p>
        </p:txBody>
      </p:sp>
      <p:sp>
        <p:nvSpPr>
          <p:cNvPr id="8"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056185" cy="6858000"/>
          </a:xfrm>
          <a:prstGeom prst="rect">
            <a:avLst/>
          </a:prstGeom>
          <a:solidFill>
            <a:schemeClr val="tx2">
              <a:alpha val="15000"/>
            </a:schemeClr>
          </a:solidFill>
          <a:ln w="12700" cap="flat">
            <a:noFill/>
            <a:miter/>
          </a:ln>
        </p:spPr>
        <p:txBody>
          <a:bodyPr vert="horz" wrap="square" lIns="91440" tIns="93600" rIns="91440" bIns="45720" rtlCol="0" anchor="ctr"/>
          <a:lstStyle/>
          <a:p>
            <a:pPr algn="ctr">
              <a:lnSpc>
                <a:spcPct val="110000"/>
              </a:lnSpc>
            </a:pPr>
            <a:endParaRPr kumimoji="1" lang="zh-CN" altLang="en-US"/>
          </a:p>
        </p:txBody>
      </p:sp>
      <p:sp>
        <p:nvSpPr>
          <p:cNvPr id="3" name="标题 1"/>
          <p:cNvSpPr txBox="1"/>
          <p:nvPr/>
        </p:nvSpPr>
        <p:spPr>
          <a:xfrm>
            <a:off x="1" y="1028700"/>
            <a:ext cx="5251938" cy="2111696"/>
          </a:xfrm>
          <a:prstGeom prst="rect">
            <a:avLst/>
          </a:prstGeom>
          <a:solidFill>
            <a:schemeClr val="accent1">
              <a:lumMod val="75000"/>
            </a:schemeClr>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2743" y="-662064"/>
            <a:ext cx="3213327" cy="3583064"/>
          </a:xfrm>
          <a:prstGeom prst="rect">
            <a:avLst/>
          </a:prstGeom>
          <a:noFill/>
          <a:ln cap="sq">
            <a:noFill/>
          </a:ln>
        </p:spPr>
        <p:txBody>
          <a:bodyPr vert="horz" wrap="square" lIns="0" tIns="0" rIns="0" bIns="0" rtlCol="0" anchor="b"/>
          <a:lstStyle/>
          <a:p>
            <a:pPr algn="l">
              <a:lnSpc>
                <a:spcPct val="110000"/>
              </a:lnSpc>
            </a:pPr>
            <a:r>
              <a:rPr kumimoji="1" lang="en-US" altLang="zh-CN" sz="12000" dirty="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07</a:t>
            </a:r>
            <a:endParaRPr kumimoji="1" lang="zh-CN" altLang="en-US" dirty="0"/>
          </a:p>
        </p:txBody>
      </p:sp>
      <p:sp>
        <p:nvSpPr>
          <p:cNvPr id="5" name="标题 1"/>
          <p:cNvSpPr txBox="1"/>
          <p:nvPr/>
        </p:nvSpPr>
        <p:spPr>
          <a:xfrm>
            <a:off x="6933363" y="4075074"/>
            <a:ext cx="4585537" cy="2059026"/>
          </a:xfrm>
          <a:prstGeom prst="rect">
            <a:avLst/>
          </a:prstGeom>
          <a:noFill/>
          <a:ln>
            <a:noFill/>
          </a:ln>
        </p:spPr>
        <p:txBody>
          <a:bodyPr vert="horz" wrap="square" lIns="0" tIns="0" rIns="0" bIns="0" rtlCol="0" anchor="t"/>
          <a:lstStyle/>
          <a:p>
            <a:pPr algn="l">
              <a:lnSpc>
                <a:spcPct val="130000"/>
              </a:lnSpc>
            </a:pPr>
            <a:r>
              <a:rPr kumimoji="1" lang="zh-CN" altLang="en-US" sz="32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小组分工及评价</a:t>
            </a:r>
            <a:endParaRPr kumimoji="1" lang="zh-CN" altLang="en-US" dirty="0"/>
          </a:p>
        </p:txBody>
      </p:sp>
      <p:sp>
        <p:nvSpPr>
          <p:cNvPr id="6" name="标题 1"/>
          <p:cNvSpPr txBox="1"/>
          <p:nvPr/>
        </p:nvSpPr>
        <p:spPr>
          <a:xfrm>
            <a:off x="6557971" y="4164328"/>
            <a:ext cx="190825" cy="190827"/>
          </a:xfrm>
          <a:prstGeom prst="ellipse">
            <a:avLst/>
          </a:prstGeom>
          <a:solidFill>
            <a:schemeClr val="accent1">
              <a:lumMod val="75000"/>
            </a:schemeClr>
          </a:solidFill>
          <a:ln w="381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custDataLst>
              <p:tags r:id="rId1"/>
            </p:custDataLst>
          </p:nvPr>
        </p:nvSpPr>
        <p:spPr>
          <a:xfrm>
            <a:off x="878571" y="1164809"/>
            <a:ext cx="5038567" cy="2423145"/>
          </a:xfrm>
          <a:prstGeom prst="rect">
            <a:avLst/>
          </a:prstGeom>
          <a:solidFill>
            <a:schemeClr val="bg1"/>
          </a:solidFill>
          <a:ln w="19050" cap="flat">
            <a:solidFill>
              <a:schemeClr val="accent1"/>
            </a:solidFill>
            <a:miter/>
          </a:ln>
          <a:effectLst>
            <a:outerShdw blurRad="381000" dist="3175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3" name="标题 1"/>
          <p:cNvSpPr txBox="1"/>
          <p:nvPr>
            <p:custDataLst>
              <p:tags r:id="rId2"/>
            </p:custDataLst>
          </p:nvPr>
        </p:nvSpPr>
        <p:spPr>
          <a:xfrm>
            <a:off x="1015634" y="1289735"/>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custDataLst>
              <p:tags r:id="rId3"/>
            </p:custDataLst>
          </p:nvPr>
        </p:nvSpPr>
        <p:spPr>
          <a:xfrm>
            <a:off x="5649855" y="1287856"/>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custDataLst>
              <p:tags r:id="rId4"/>
            </p:custDataLst>
          </p:nvPr>
        </p:nvSpPr>
        <p:spPr>
          <a:xfrm>
            <a:off x="1015634" y="3361178"/>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custDataLst>
              <p:tags r:id="rId5"/>
            </p:custDataLst>
          </p:nvPr>
        </p:nvSpPr>
        <p:spPr>
          <a:xfrm>
            <a:off x="5649855" y="3361178"/>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custDataLst>
              <p:tags r:id="rId6"/>
            </p:custDataLst>
          </p:nvPr>
        </p:nvSpPr>
        <p:spPr>
          <a:xfrm>
            <a:off x="1202368" y="1259807"/>
            <a:ext cx="3923270" cy="547580"/>
          </a:xfrm>
          <a:prstGeom prst="rect">
            <a:avLst/>
          </a:prstGeom>
          <a:noFill/>
          <a:ln>
            <a:noFill/>
          </a:ln>
        </p:spPr>
        <p:txBody>
          <a:bodyPr vert="horz" wrap="square" lIns="0" tIns="0" rIns="0" bIns="0" rtlCol="0" anchor="b"/>
          <a:lstStyle/>
          <a:p>
            <a:pPr algn="l">
              <a:lnSpc>
                <a:spcPct val="150000"/>
              </a:lnSpc>
            </a:pPr>
            <a:r>
              <a:rPr kumimoji="1" lang="en-US" altLang="zh-CN" sz="1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01  </a:t>
            </a:r>
            <a:r>
              <a:rPr kumimoji="1" lang="zh-CN" altLang="en-US" sz="1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莫睿廷</a:t>
            </a:r>
            <a:endParaRPr kumimoji="1" lang="zh-CN" altLang="en-US" sz="1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endParaRPr>
          </a:p>
        </p:txBody>
      </p:sp>
      <p:sp>
        <p:nvSpPr>
          <p:cNvPr id="8" name="标题 1"/>
          <p:cNvSpPr txBox="1"/>
          <p:nvPr>
            <p:custDataLst>
              <p:tags r:id="rId7"/>
            </p:custDataLst>
          </p:nvPr>
        </p:nvSpPr>
        <p:spPr>
          <a:xfrm>
            <a:off x="1237100" y="1992229"/>
            <a:ext cx="4412755" cy="1265574"/>
          </a:xfrm>
          <a:prstGeom prst="rect">
            <a:avLst/>
          </a:prstGeom>
          <a:noFill/>
          <a:ln>
            <a:noFill/>
          </a:ln>
        </p:spPr>
        <p:txBody>
          <a:bodyPr vert="horz" wrap="square" lIns="0" tIns="0" rIns="0" bIns="0" rtlCol="0" anchor="t"/>
          <a:lstStyle/>
          <a:p>
            <a:pPr algn="l">
              <a:lnSpc>
                <a:spcPct val="150000"/>
              </a:lnSpc>
            </a:pPr>
            <a:r>
              <a:rPr kumimoji="1" lang="zh-CN" altLang="en-US" dirty="0"/>
              <a:t>对</a:t>
            </a:r>
            <a:r>
              <a:rPr kumimoji="1" lang="en-US" altLang="zh-CN" dirty="0"/>
              <a:t>PPT</a:t>
            </a:r>
            <a:r>
              <a:rPr kumimoji="1" lang="zh-CN" altLang="en-US" dirty="0"/>
              <a:t>模版的查找，</a:t>
            </a:r>
            <a:r>
              <a:rPr kumimoji="1" lang="en-US" altLang="zh-CN" dirty="0"/>
              <a:t>8.1 </a:t>
            </a:r>
            <a:r>
              <a:rPr kumimoji="1" lang="zh-CN" altLang="en-US" dirty="0"/>
              <a:t>、</a:t>
            </a:r>
            <a:r>
              <a:rPr kumimoji="1" lang="en-US" altLang="zh-CN" dirty="0"/>
              <a:t>8.4-8.6</a:t>
            </a:r>
            <a:r>
              <a:rPr kumimoji="1" lang="zh-CN" altLang="en-US" dirty="0"/>
              <a:t>的完成</a:t>
            </a:r>
            <a:endParaRPr kumimoji="1" lang="zh-CN" altLang="en-US" dirty="0"/>
          </a:p>
          <a:p>
            <a:pPr algn="l">
              <a:lnSpc>
                <a:spcPct val="150000"/>
              </a:lnSpc>
            </a:pPr>
            <a:r>
              <a:rPr kumimoji="1" lang="zh-CN" altLang="en-US" dirty="0"/>
              <a:t>评分</a:t>
            </a:r>
            <a:r>
              <a:rPr kumimoji="1" lang="en-US" altLang="zh-CN" dirty="0"/>
              <a:t>9.2</a:t>
            </a:r>
            <a:endParaRPr kumimoji="1" lang="en-US" altLang="zh-CN" dirty="0"/>
          </a:p>
        </p:txBody>
      </p:sp>
      <p:sp>
        <p:nvSpPr>
          <p:cNvPr id="9" name="标题 1"/>
          <p:cNvSpPr txBox="1"/>
          <p:nvPr>
            <p:custDataLst>
              <p:tags r:id="rId8"/>
            </p:custDataLst>
          </p:nvPr>
        </p:nvSpPr>
        <p:spPr>
          <a:xfrm>
            <a:off x="6292473" y="1164809"/>
            <a:ext cx="5038567" cy="2423145"/>
          </a:xfrm>
          <a:prstGeom prst="rect">
            <a:avLst/>
          </a:prstGeom>
          <a:solidFill>
            <a:schemeClr val="bg1"/>
          </a:solidFill>
          <a:ln w="19050" cap="flat">
            <a:solidFill>
              <a:schemeClr val="accent1"/>
            </a:solidFill>
            <a:miter/>
          </a:ln>
          <a:effectLst>
            <a:outerShdw blurRad="381000" dist="3175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custDataLst>
              <p:tags r:id="rId9"/>
            </p:custDataLst>
          </p:nvPr>
        </p:nvSpPr>
        <p:spPr>
          <a:xfrm>
            <a:off x="6447147" y="1289735"/>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1" name="标题 1"/>
          <p:cNvSpPr txBox="1"/>
          <p:nvPr>
            <p:custDataLst>
              <p:tags r:id="rId10"/>
            </p:custDataLst>
          </p:nvPr>
        </p:nvSpPr>
        <p:spPr>
          <a:xfrm>
            <a:off x="11081368" y="1287856"/>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custDataLst>
              <p:tags r:id="rId11"/>
            </p:custDataLst>
          </p:nvPr>
        </p:nvSpPr>
        <p:spPr>
          <a:xfrm>
            <a:off x="6447147" y="3361178"/>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3" name="标题 1"/>
          <p:cNvSpPr txBox="1"/>
          <p:nvPr>
            <p:custDataLst>
              <p:tags r:id="rId12"/>
            </p:custDataLst>
          </p:nvPr>
        </p:nvSpPr>
        <p:spPr>
          <a:xfrm>
            <a:off x="11081368" y="3361178"/>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custDataLst>
              <p:tags r:id="rId13"/>
            </p:custDataLst>
          </p:nvPr>
        </p:nvSpPr>
        <p:spPr>
          <a:xfrm>
            <a:off x="6633881" y="1259807"/>
            <a:ext cx="3923270" cy="547580"/>
          </a:xfrm>
          <a:prstGeom prst="rect">
            <a:avLst/>
          </a:prstGeom>
          <a:noFill/>
          <a:ln>
            <a:noFill/>
          </a:ln>
        </p:spPr>
        <p:txBody>
          <a:bodyPr vert="horz" wrap="square" lIns="0" tIns="0" rIns="0" bIns="0" rtlCol="0" anchor="b"/>
          <a:lstStyle/>
          <a:p>
            <a:pPr algn="l">
              <a:lnSpc>
                <a:spcPct val="150000"/>
              </a:lnSpc>
            </a:pPr>
            <a:r>
              <a:rPr kumimoji="1" lang="en-US" altLang="zh-CN" sz="1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02 </a:t>
            </a:r>
            <a:r>
              <a:rPr kumimoji="1" lang="zh-CN" altLang="en-US" sz="1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徐炳凯</a:t>
            </a:r>
            <a:endParaRPr kumimoji="1" lang="zh-CN" altLang="en-US" sz="1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endParaRPr>
          </a:p>
        </p:txBody>
      </p:sp>
      <p:sp>
        <p:nvSpPr>
          <p:cNvPr id="15" name="标题 1"/>
          <p:cNvSpPr txBox="1"/>
          <p:nvPr>
            <p:custDataLst>
              <p:tags r:id="rId14"/>
            </p:custDataLst>
          </p:nvPr>
        </p:nvSpPr>
        <p:spPr>
          <a:xfrm>
            <a:off x="6668613" y="1992229"/>
            <a:ext cx="4412755" cy="1265574"/>
          </a:xfrm>
          <a:prstGeom prst="rect">
            <a:avLst/>
          </a:prstGeom>
          <a:noFill/>
          <a:ln>
            <a:noFill/>
          </a:ln>
        </p:spPr>
        <p:txBody>
          <a:bodyPr vert="horz" wrap="square" lIns="0" tIns="0" rIns="0" bIns="0" rtlCol="0" anchor="t"/>
          <a:lstStyle/>
          <a:p>
            <a:pPr algn="l">
              <a:lnSpc>
                <a:spcPct val="150000"/>
              </a:lnSpc>
            </a:pPr>
            <a:r>
              <a:rPr kumimoji="1" lang="zh-CN" altLang="en-US" dirty="0"/>
              <a:t>对</a:t>
            </a:r>
            <a:r>
              <a:rPr kumimoji="1" lang="en-US" altLang="zh-CN" dirty="0"/>
              <a:t>8.2-8.3</a:t>
            </a:r>
            <a:r>
              <a:rPr kumimoji="1" lang="zh-CN" altLang="en-US" dirty="0"/>
              <a:t>部分的完成以及会议纪要和</a:t>
            </a:r>
            <a:r>
              <a:rPr kumimoji="1" lang="en-US" altLang="zh-CN" dirty="0"/>
              <a:t>PPT</a:t>
            </a:r>
            <a:r>
              <a:rPr kumimoji="1" lang="zh-CN" altLang="en-US" dirty="0"/>
              <a:t>的汇报</a:t>
            </a:r>
            <a:endParaRPr kumimoji="1" lang="zh-CN" altLang="en-US" dirty="0"/>
          </a:p>
          <a:p>
            <a:pPr algn="l">
              <a:lnSpc>
                <a:spcPct val="150000"/>
              </a:lnSpc>
            </a:pPr>
            <a:r>
              <a:rPr kumimoji="1" lang="zh-CN" altLang="en-US" dirty="0"/>
              <a:t>评分</a:t>
            </a:r>
            <a:r>
              <a:rPr kumimoji="1" lang="en-US" altLang="zh-CN" dirty="0"/>
              <a:t>9.4</a:t>
            </a:r>
            <a:endParaRPr kumimoji="1" lang="en-US" altLang="zh-CN" dirty="0"/>
          </a:p>
        </p:txBody>
      </p:sp>
      <p:sp>
        <p:nvSpPr>
          <p:cNvPr id="16" name="标题 1"/>
          <p:cNvSpPr txBox="1"/>
          <p:nvPr>
            <p:custDataLst>
              <p:tags r:id="rId15"/>
            </p:custDataLst>
          </p:nvPr>
        </p:nvSpPr>
        <p:spPr>
          <a:xfrm>
            <a:off x="10559361" y="1428755"/>
            <a:ext cx="432481" cy="378631"/>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bg1">
              <a:lumMod val="75000"/>
            </a:schemeClr>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7" name="标题 1"/>
          <p:cNvSpPr txBox="1"/>
          <p:nvPr>
            <p:custDataLst>
              <p:tags r:id="rId16"/>
            </p:custDataLst>
          </p:nvPr>
        </p:nvSpPr>
        <p:spPr>
          <a:xfrm>
            <a:off x="5114796" y="1428755"/>
            <a:ext cx="378631" cy="378631"/>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lumMod val="75000"/>
            </a:schemeClr>
          </a:solidFill>
          <a:ln w="1860" cap="flat">
            <a:noFill/>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custDataLst>
              <p:tags r:id="rId17"/>
            </p:custDataLst>
          </p:nvPr>
        </p:nvSpPr>
        <p:spPr>
          <a:xfrm flipV="1">
            <a:off x="1246562" y="1920668"/>
            <a:ext cx="4236594" cy="10800"/>
          </a:xfrm>
          <a:custGeom>
            <a:avLst/>
            <a:gdLst>
              <a:gd name="connsiteX0" fmla="*/ 4128594 w 4236594"/>
              <a:gd name="connsiteY0" fmla="*/ 10800 h 10800"/>
              <a:gd name="connsiteX1" fmla="*/ 4236594 w 4236594"/>
              <a:gd name="connsiteY1" fmla="*/ 10800 h 10800"/>
              <a:gd name="connsiteX2" fmla="*/ 4236594 w 4236594"/>
              <a:gd name="connsiteY2" fmla="*/ 0 h 10800"/>
              <a:gd name="connsiteX3" fmla="*/ 4128594 w 4236594"/>
              <a:gd name="connsiteY3" fmla="*/ 0 h 10800"/>
              <a:gd name="connsiteX4" fmla="*/ 0 w 4236594"/>
              <a:gd name="connsiteY4" fmla="*/ 10800 h 10800"/>
              <a:gd name="connsiteX5" fmla="*/ 4068000 w 4236594"/>
              <a:gd name="connsiteY5" fmla="*/ 10800 h 10800"/>
              <a:gd name="connsiteX6" fmla="*/ 4068000 w 4236594"/>
              <a:gd name="connsiteY6" fmla="*/ 0 h 10800"/>
              <a:gd name="connsiteX7" fmla="*/ 0 w 4236594"/>
              <a:gd name="connsiteY7" fmla="*/ 0 h 10800"/>
            </a:gdLst>
            <a:ahLst/>
            <a:cxnLst/>
            <a:rect l="l" t="t" r="r" b="b"/>
            <a:pathLst>
              <a:path w="4236594" h="10800">
                <a:moveTo>
                  <a:pt x="4128594" y="10800"/>
                </a:moveTo>
                <a:lnTo>
                  <a:pt x="4236594" y="10800"/>
                </a:lnTo>
                <a:lnTo>
                  <a:pt x="4236594" y="0"/>
                </a:lnTo>
                <a:lnTo>
                  <a:pt x="4128594" y="0"/>
                </a:lnTo>
                <a:close/>
                <a:moveTo>
                  <a:pt x="0" y="10800"/>
                </a:moveTo>
                <a:lnTo>
                  <a:pt x="4068000" y="10800"/>
                </a:lnTo>
                <a:lnTo>
                  <a:pt x="4068000" y="0"/>
                </a:lnTo>
                <a:lnTo>
                  <a:pt x="0" y="0"/>
                </a:lnTo>
                <a:close/>
              </a:path>
            </a:pathLst>
          </a:custGeom>
          <a:gradFill>
            <a:gsLst>
              <a:gs pos="0">
                <a:schemeClr val="tx1">
                  <a:lumMod val="65000"/>
                  <a:lumOff val="35000"/>
                  <a:alpha val="0"/>
                </a:schemeClr>
              </a:gs>
              <a:gs pos="100000">
                <a:schemeClr val="tx1">
                  <a:lumMod val="50000"/>
                  <a:lumOff val="50000"/>
                  <a:alpha val="50000"/>
                </a:schemeClr>
              </a:gs>
            </a:gsLst>
            <a:path path="circle">
              <a:fillToRect r="100000" b="100000"/>
            </a:path>
            <a:tileRect l="-100000" t="-100000"/>
          </a:gradFill>
          <a:ln w="12700" cap="sq">
            <a:noFill/>
            <a:miter/>
          </a:ln>
          <a:effectLst>
            <a:outerShdw blurRad="444500" dist="317500" dir="5400000" sx="92000" sy="9200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custDataLst>
              <p:tags r:id="rId18"/>
            </p:custDataLst>
          </p:nvPr>
        </p:nvSpPr>
        <p:spPr>
          <a:xfrm flipV="1">
            <a:off x="6703656" y="1920668"/>
            <a:ext cx="4236594" cy="10800"/>
          </a:xfrm>
          <a:custGeom>
            <a:avLst/>
            <a:gdLst>
              <a:gd name="connsiteX0" fmla="*/ 4128594 w 4236594"/>
              <a:gd name="connsiteY0" fmla="*/ 10800 h 10800"/>
              <a:gd name="connsiteX1" fmla="*/ 4236594 w 4236594"/>
              <a:gd name="connsiteY1" fmla="*/ 10800 h 10800"/>
              <a:gd name="connsiteX2" fmla="*/ 4236594 w 4236594"/>
              <a:gd name="connsiteY2" fmla="*/ 0 h 10800"/>
              <a:gd name="connsiteX3" fmla="*/ 4128594 w 4236594"/>
              <a:gd name="connsiteY3" fmla="*/ 0 h 10800"/>
              <a:gd name="connsiteX4" fmla="*/ 0 w 4236594"/>
              <a:gd name="connsiteY4" fmla="*/ 10800 h 10800"/>
              <a:gd name="connsiteX5" fmla="*/ 4068000 w 4236594"/>
              <a:gd name="connsiteY5" fmla="*/ 10800 h 10800"/>
              <a:gd name="connsiteX6" fmla="*/ 4068000 w 4236594"/>
              <a:gd name="connsiteY6" fmla="*/ 0 h 10800"/>
              <a:gd name="connsiteX7" fmla="*/ 0 w 4236594"/>
              <a:gd name="connsiteY7" fmla="*/ 0 h 10800"/>
            </a:gdLst>
            <a:ahLst/>
            <a:cxnLst/>
            <a:rect l="l" t="t" r="r" b="b"/>
            <a:pathLst>
              <a:path w="4236594" h="10800">
                <a:moveTo>
                  <a:pt x="4128594" y="10800"/>
                </a:moveTo>
                <a:lnTo>
                  <a:pt x="4236594" y="10800"/>
                </a:lnTo>
                <a:lnTo>
                  <a:pt x="4236594" y="0"/>
                </a:lnTo>
                <a:lnTo>
                  <a:pt x="4128594" y="0"/>
                </a:lnTo>
                <a:close/>
                <a:moveTo>
                  <a:pt x="0" y="10800"/>
                </a:moveTo>
                <a:lnTo>
                  <a:pt x="4068000" y="10800"/>
                </a:lnTo>
                <a:lnTo>
                  <a:pt x="4068000" y="0"/>
                </a:lnTo>
                <a:lnTo>
                  <a:pt x="0" y="0"/>
                </a:lnTo>
                <a:close/>
              </a:path>
            </a:pathLst>
          </a:custGeom>
          <a:gradFill>
            <a:gsLst>
              <a:gs pos="0">
                <a:schemeClr val="tx1">
                  <a:lumMod val="65000"/>
                  <a:lumOff val="35000"/>
                  <a:alpha val="0"/>
                </a:schemeClr>
              </a:gs>
              <a:gs pos="100000">
                <a:schemeClr val="tx1">
                  <a:lumMod val="50000"/>
                  <a:lumOff val="50000"/>
                  <a:alpha val="50000"/>
                </a:schemeClr>
              </a:gs>
            </a:gsLst>
            <a:path path="circle">
              <a:fillToRect r="100000" b="100000"/>
            </a:path>
            <a:tileRect l="-100000" t="-100000"/>
          </a:gradFill>
          <a:ln w="12700" cap="sq">
            <a:noFill/>
            <a:miter/>
          </a:ln>
          <a:effectLst>
            <a:outerShdw blurRad="444500" dist="317500" dir="5400000" sx="92000" sy="9200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custDataLst>
              <p:tags r:id="rId19"/>
            </p:custDataLst>
          </p:nvPr>
        </p:nvSpPr>
        <p:spPr>
          <a:xfrm>
            <a:off x="878571" y="3907914"/>
            <a:ext cx="5038567" cy="2423145"/>
          </a:xfrm>
          <a:prstGeom prst="rect">
            <a:avLst/>
          </a:prstGeom>
          <a:solidFill>
            <a:schemeClr val="bg1"/>
          </a:solidFill>
          <a:ln w="19050" cap="flat">
            <a:solidFill>
              <a:schemeClr val="accent1"/>
            </a:solidFill>
            <a:miter/>
          </a:ln>
          <a:effectLst>
            <a:outerShdw blurRad="381000" dist="317500" dir="2700000" algn="tl" rotWithShape="0">
              <a:schemeClr val="tx1">
                <a:alpha val="1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1" name="标题 1"/>
          <p:cNvSpPr txBox="1"/>
          <p:nvPr>
            <p:custDataLst>
              <p:tags r:id="rId20"/>
            </p:custDataLst>
          </p:nvPr>
        </p:nvSpPr>
        <p:spPr>
          <a:xfrm>
            <a:off x="1015634" y="4032840"/>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custDataLst>
              <p:tags r:id="rId21"/>
            </p:custDataLst>
          </p:nvPr>
        </p:nvSpPr>
        <p:spPr>
          <a:xfrm>
            <a:off x="5649855" y="4030961"/>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3" name="标题 1"/>
          <p:cNvSpPr txBox="1"/>
          <p:nvPr>
            <p:custDataLst>
              <p:tags r:id="rId22"/>
            </p:custDataLst>
          </p:nvPr>
        </p:nvSpPr>
        <p:spPr>
          <a:xfrm>
            <a:off x="1015634" y="6104283"/>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custDataLst>
              <p:tags r:id="rId23"/>
            </p:custDataLst>
          </p:nvPr>
        </p:nvSpPr>
        <p:spPr>
          <a:xfrm>
            <a:off x="5649855" y="6104283"/>
            <a:ext cx="94997" cy="94997"/>
          </a:xfrm>
          <a:prstGeom prst="rect">
            <a:avLst/>
          </a:prstGeom>
          <a:solidFill>
            <a:schemeClr val="accent2"/>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custDataLst>
              <p:tags r:id="rId24"/>
            </p:custDataLst>
          </p:nvPr>
        </p:nvSpPr>
        <p:spPr>
          <a:xfrm>
            <a:off x="1202368" y="4002912"/>
            <a:ext cx="3923270" cy="547580"/>
          </a:xfrm>
          <a:prstGeom prst="rect">
            <a:avLst/>
          </a:prstGeom>
          <a:noFill/>
          <a:ln>
            <a:noFill/>
          </a:ln>
        </p:spPr>
        <p:txBody>
          <a:bodyPr vert="horz" wrap="square" lIns="0" tIns="0" rIns="0" bIns="0" rtlCol="0" anchor="b"/>
          <a:lstStyle/>
          <a:p>
            <a:pPr algn="l">
              <a:lnSpc>
                <a:spcPct val="150000"/>
              </a:lnSpc>
            </a:pPr>
            <a:r>
              <a:rPr kumimoji="1" lang="en-US" altLang="zh-CN" sz="1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03 </a:t>
            </a:r>
            <a:r>
              <a:rPr kumimoji="1" lang="zh-CN" altLang="en-US" sz="1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宋世博</a:t>
            </a:r>
            <a:endParaRPr kumimoji="1" lang="zh-CN" altLang="en-US" sz="18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endParaRPr>
          </a:p>
        </p:txBody>
      </p:sp>
      <p:sp>
        <p:nvSpPr>
          <p:cNvPr id="26" name="标题 1"/>
          <p:cNvSpPr txBox="1"/>
          <p:nvPr>
            <p:custDataLst>
              <p:tags r:id="rId25"/>
            </p:custDataLst>
          </p:nvPr>
        </p:nvSpPr>
        <p:spPr>
          <a:xfrm>
            <a:off x="1202175" y="4749304"/>
            <a:ext cx="4412755" cy="1265574"/>
          </a:xfrm>
          <a:prstGeom prst="rect">
            <a:avLst/>
          </a:prstGeom>
          <a:noFill/>
          <a:ln>
            <a:noFill/>
          </a:ln>
        </p:spPr>
        <p:txBody>
          <a:bodyPr vert="horz" wrap="square" lIns="0" tIns="0" rIns="0" bIns="0" rtlCol="0" anchor="t"/>
          <a:lstStyle/>
          <a:p>
            <a:pPr algn="l">
              <a:lnSpc>
                <a:spcPct val="150000"/>
              </a:lnSpc>
            </a:pPr>
            <a:r>
              <a:rPr kumimoji="1" lang="zh-CN" altLang="en-US" dirty="0"/>
              <a:t>对</a:t>
            </a:r>
            <a:r>
              <a:rPr kumimoji="1" lang="en-US" altLang="zh-CN" dirty="0"/>
              <a:t>PPT</a:t>
            </a:r>
            <a:r>
              <a:rPr kumimoji="1" lang="zh-CN" altLang="en-US" dirty="0"/>
              <a:t>的</a:t>
            </a:r>
            <a:r>
              <a:rPr kumimoji="1" lang="zh-CN" altLang="en-US" dirty="0"/>
              <a:t>汇总</a:t>
            </a:r>
            <a:endParaRPr kumimoji="1" lang="zh-CN" altLang="en-US" dirty="0"/>
          </a:p>
          <a:p>
            <a:pPr algn="l">
              <a:lnSpc>
                <a:spcPct val="150000"/>
              </a:lnSpc>
            </a:pPr>
            <a:r>
              <a:rPr kumimoji="1" lang="zh-CN" altLang="en-US" dirty="0"/>
              <a:t>评分</a:t>
            </a:r>
            <a:r>
              <a:rPr kumimoji="1" lang="en-US" altLang="zh-CN" dirty="0"/>
              <a:t>9.0</a:t>
            </a:r>
            <a:endParaRPr kumimoji="1" lang="en-US" altLang="zh-CN" dirty="0"/>
          </a:p>
        </p:txBody>
      </p:sp>
      <p:sp>
        <p:nvSpPr>
          <p:cNvPr id="34" name="标题 1"/>
          <p:cNvSpPr txBox="1"/>
          <p:nvPr>
            <p:custDataLst>
              <p:tags r:id="rId26"/>
            </p:custDataLst>
          </p:nvPr>
        </p:nvSpPr>
        <p:spPr>
          <a:xfrm flipV="1">
            <a:off x="1246562" y="4663773"/>
            <a:ext cx="4236594" cy="10800"/>
          </a:xfrm>
          <a:custGeom>
            <a:avLst/>
            <a:gdLst>
              <a:gd name="connsiteX0" fmla="*/ 4128594 w 4236594"/>
              <a:gd name="connsiteY0" fmla="*/ 10800 h 10800"/>
              <a:gd name="connsiteX1" fmla="*/ 4236594 w 4236594"/>
              <a:gd name="connsiteY1" fmla="*/ 10800 h 10800"/>
              <a:gd name="connsiteX2" fmla="*/ 4236594 w 4236594"/>
              <a:gd name="connsiteY2" fmla="*/ 0 h 10800"/>
              <a:gd name="connsiteX3" fmla="*/ 4128594 w 4236594"/>
              <a:gd name="connsiteY3" fmla="*/ 0 h 10800"/>
              <a:gd name="connsiteX4" fmla="*/ 0 w 4236594"/>
              <a:gd name="connsiteY4" fmla="*/ 10800 h 10800"/>
              <a:gd name="connsiteX5" fmla="*/ 4068000 w 4236594"/>
              <a:gd name="connsiteY5" fmla="*/ 10800 h 10800"/>
              <a:gd name="connsiteX6" fmla="*/ 4068000 w 4236594"/>
              <a:gd name="connsiteY6" fmla="*/ 0 h 10800"/>
              <a:gd name="connsiteX7" fmla="*/ 0 w 4236594"/>
              <a:gd name="connsiteY7" fmla="*/ 0 h 10800"/>
            </a:gdLst>
            <a:ahLst/>
            <a:cxnLst/>
            <a:rect l="l" t="t" r="r" b="b"/>
            <a:pathLst>
              <a:path w="4236594" h="10800">
                <a:moveTo>
                  <a:pt x="4128594" y="10800"/>
                </a:moveTo>
                <a:lnTo>
                  <a:pt x="4236594" y="10800"/>
                </a:lnTo>
                <a:lnTo>
                  <a:pt x="4236594" y="0"/>
                </a:lnTo>
                <a:lnTo>
                  <a:pt x="4128594" y="0"/>
                </a:lnTo>
                <a:close/>
                <a:moveTo>
                  <a:pt x="0" y="10800"/>
                </a:moveTo>
                <a:lnTo>
                  <a:pt x="4068000" y="10800"/>
                </a:lnTo>
                <a:lnTo>
                  <a:pt x="4068000" y="0"/>
                </a:lnTo>
                <a:lnTo>
                  <a:pt x="0" y="0"/>
                </a:lnTo>
                <a:close/>
              </a:path>
            </a:pathLst>
          </a:custGeom>
          <a:gradFill>
            <a:gsLst>
              <a:gs pos="0">
                <a:schemeClr val="tx1">
                  <a:lumMod val="65000"/>
                  <a:lumOff val="35000"/>
                  <a:alpha val="0"/>
                </a:schemeClr>
              </a:gs>
              <a:gs pos="100000">
                <a:schemeClr val="tx1">
                  <a:lumMod val="50000"/>
                  <a:lumOff val="50000"/>
                  <a:alpha val="50000"/>
                </a:schemeClr>
              </a:gs>
            </a:gsLst>
            <a:path path="circle">
              <a:fillToRect r="100000" b="100000"/>
            </a:path>
            <a:tileRect l="-100000" t="-100000"/>
          </a:gradFill>
          <a:ln w="12700" cap="sq">
            <a:noFill/>
            <a:miter/>
          </a:ln>
          <a:effectLst>
            <a:outerShdw blurRad="444500" dist="317500" dir="5400000" sx="92000" sy="92000" algn="t" rotWithShape="0">
              <a:schemeClr val="accent1">
                <a:lumMod val="75000"/>
                <a:alpha val="43000"/>
              </a:schemeClr>
            </a:outerShdw>
          </a:effectLst>
        </p:spPr>
        <p:txBody>
          <a:bodyPr vert="horz" wrap="square" lIns="91440" tIns="45720" rIns="91440" bIns="45720" rtlCol="0" anchor="ctr"/>
          <a:lstStyle/>
          <a:p>
            <a:pPr algn="ctr">
              <a:lnSpc>
                <a:spcPct val="110000"/>
              </a:lnSpc>
            </a:pPr>
            <a:endParaRPr kumimoji="1" lang="zh-CN" altLang="en-US"/>
          </a:p>
        </p:txBody>
      </p:sp>
      <p:sp>
        <p:nvSpPr>
          <p:cNvPr id="37" name="标题 1"/>
          <p:cNvSpPr txBox="1"/>
          <p:nvPr>
            <p:custDataLst>
              <p:tags r:id="rId27"/>
            </p:custDataLst>
          </p:nvPr>
        </p:nvSpPr>
        <p:spPr>
          <a:xfrm>
            <a:off x="5114796" y="4169706"/>
            <a:ext cx="391254" cy="37863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lumMod val="75000"/>
            </a:schemeClr>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38"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9"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panose="020B0800000000000000" charset="-122"/>
                <a:ea typeface="Source Han Sans CN Bold" panose="020B0800000000000000" charset="-122"/>
              </a:rPr>
              <a:t>分工与评价</a:t>
            </a:r>
            <a:endParaRPr kumimoji="1" lang="zh-CN" altLang="en-US" dirty="0"/>
          </a:p>
        </p:txBody>
      </p:sp>
      <p:sp>
        <p:nvSpPr>
          <p:cNvPr id="40"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1"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056185" cy="6858000"/>
          </a:xfrm>
          <a:prstGeom prst="rect">
            <a:avLst/>
          </a:prstGeom>
          <a:solidFill>
            <a:schemeClr val="tx2">
              <a:alpha val="15000"/>
            </a:schemeClr>
          </a:solidFill>
          <a:ln w="12700" cap="flat">
            <a:noFill/>
            <a:miter/>
          </a:ln>
        </p:spPr>
        <p:txBody>
          <a:bodyPr vert="horz" wrap="square" lIns="91440" tIns="93600" rIns="91440" bIns="45720" rtlCol="0" anchor="ctr"/>
          <a:lstStyle/>
          <a:p>
            <a:pPr algn="ctr">
              <a:lnSpc>
                <a:spcPct val="110000"/>
              </a:lnSpc>
            </a:pPr>
            <a:endParaRPr kumimoji="1" lang="zh-CN" altLang="en-US"/>
          </a:p>
        </p:txBody>
      </p:sp>
      <p:sp>
        <p:nvSpPr>
          <p:cNvPr id="3" name="标题 1"/>
          <p:cNvSpPr txBox="1"/>
          <p:nvPr/>
        </p:nvSpPr>
        <p:spPr>
          <a:xfrm>
            <a:off x="1" y="1028700"/>
            <a:ext cx="5251938" cy="2111696"/>
          </a:xfrm>
          <a:prstGeom prst="rect">
            <a:avLst/>
          </a:prstGeom>
          <a:solidFill>
            <a:schemeClr val="accent1">
              <a:lumMod val="75000"/>
            </a:schemeClr>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2743" y="-662064"/>
            <a:ext cx="3213327" cy="3583064"/>
          </a:xfrm>
          <a:prstGeom prst="rect">
            <a:avLst/>
          </a:prstGeom>
          <a:noFill/>
          <a:ln cap="sq">
            <a:noFill/>
          </a:ln>
        </p:spPr>
        <p:txBody>
          <a:bodyPr vert="horz" wrap="square" lIns="0" tIns="0" rIns="0" bIns="0" rtlCol="0" anchor="b"/>
          <a:lstStyle/>
          <a:p>
            <a:pPr algn="l">
              <a:lnSpc>
                <a:spcPct val="110000"/>
              </a:lnSpc>
            </a:pPr>
            <a:r>
              <a:rPr kumimoji="1" lang="en-US" altLang="zh-CN" sz="12000" dirty="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08</a:t>
            </a:r>
            <a:endParaRPr kumimoji="1" lang="zh-CN" altLang="en-US" dirty="0"/>
          </a:p>
        </p:txBody>
      </p:sp>
      <p:sp>
        <p:nvSpPr>
          <p:cNvPr id="5" name="标题 1"/>
          <p:cNvSpPr txBox="1"/>
          <p:nvPr/>
        </p:nvSpPr>
        <p:spPr>
          <a:xfrm>
            <a:off x="6933363" y="4075074"/>
            <a:ext cx="4585537" cy="2059026"/>
          </a:xfrm>
          <a:prstGeom prst="rect">
            <a:avLst/>
          </a:prstGeom>
          <a:noFill/>
          <a:ln>
            <a:noFill/>
          </a:ln>
        </p:spPr>
        <p:txBody>
          <a:bodyPr vert="horz" wrap="square" lIns="0" tIns="0" rIns="0" bIns="0" rtlCol="0" anchor="t"/>
          <a:lstStyle/>
          <a:p>
            <a:pPr algn="l">
              <a:lnSpc>
                <a:spcPct val="130000"/>
              </a:lnSpc>
            </a:pPr>
            <a:r>
              <a:rPr kumimoji="1" lang="zh-CN" altLang="en-US" sz="32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参考文献</a:t>
            </a:r>
            <a:endParaRPr kumimoji="1" lang="zh-CN" altLang="en-US" dirty="0"/>
          </a:p>
        </p:txBody>
      </p:sp>
      <p:sp>
        <p:nvSpPr>
          <p:cNvPr id="6" name="标题 1"/>
          <p:cNvSpPr txBox="1"/>
          <p:nvPr/>
        </p:nvSpPr>
        <p:spPr>
          <a:xfrm>
            <a:off x="6557971" y="4164328"/>
            <a:ext cx="190825" cy="190827"/>
          </a:xfrm>
          <a:prstGeom prst="ellipse">
            <a:avLst/>
          </a:prstGeom>
          <a:solidFill>
            <a:schemeClr val="accent1">
              <a:lumMod val="75000"/>
            </a:schemeClr>
          </a:solidFill>
          <a:ln w="381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zh-CN" altLang="en-US" sz="2800" dirty="0">
                <a:ln w="12700">
                  <a:noFill/>
                </a:ln>
                <a:solidFill>
                  <a:srgbClr val="262626">
                    <a:alpha val="100000"/>
                  </a:srgbClr>
                </a:solidFill>
                <a:latin typeface="Source Han Sans CN Bold" panose="020B0800000000000000" charset="-122"/>
                <a:ea typeface="Source Han Sans CN Bold" panose="020B0800000000000000" charset="-122"/>
              </a:rPr>
              <a:t>参考文献</a:t>
            </a:r>
            <a:endParaRPr kumimoji="1" lang="zh-CN" altLang="en-US" dirty="0"/>
          </a:p>
        </p:txBody>
      </p:sp>
      <p:sp>
        <p:nvSpPr>
          <p:cNvPr id="11"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7208" y="1057766"/>
            <a:ext cx="1693184" cy="2354484"/>
          </a:xfrm>
          <a:prstGeom prst="rect">
            <a:avLst/>
          </a:prstGeom>
        </p:spPr>
      </p:pic>
      <p:sp>
        <p:nvSpPr>
          <p:cNvPr id="15" name="文本框 14"/>
          <p:cNvSpPr txBox="1"/>
          <p:nvPr/>
        </p:nvSpPr>
        <p:spPr>
          <a:xfrm>
            <a:off x="2706130" y="1106310"/>
            <a:ext cx="7092778" cy="2585323"/>
          </a:xfrm>
          <a:prstGeom prst="rect">
            <a:avLst/>
          </a:prstGeom>
          <a:noFill/>
        </p:spPr>
        <p:txBody>
          <a:bodyPr wrap="square" rtlCol="0">
            <a:spAutoFit/>
          </a:bodyPr>
          <a:lstStyle/>
          <a:p>
            <a:r>
              <a:rPr kumimoji="1" lang="en-US" altLang="zh-CN" dirty="0"/>
              <a:t>1.</a:t>
            </a:r>
            <a:r>
              <a:rPr kumimoji="1" lang="zh-CN" altLang="en-US" dirty="0"/>
              <a:t>软件工程导论（第六版）：第八章</a:t>
            </a:r>
            <a:r>
              <a:rPr kumimoji="1" lang="en-US" altLang="zh-CN" dirty="0"/>
              <a:t>—</a:t>
            </a:r>
            <a:r>
              <a:rPr kumimoji="1" lang="zh-CN" altLang="en-US" dirty="0"/>
              <a:t>维护</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en-US" altLang="zh-CN" dirty="0"/>
              <a:t>2.</a:t>
            </a:r>
            <a:r>
              <a:rPr kumimoji="1" lang="zh-CN" altLang="en-US" dirty="0"/>
              <a:t>论软件维护方法及其应用：</a:t>
            </a:r>
            <a:r>
              <a:rPr kumimoji="1" lang="en-GB" altLang="zh-CN" dirty="0">
                <a:hlinkClick r:id="rId2"/>
              </a:rPr>
              <a:t>https://developer.aliyun.com/article/1637780</a:t>
            </a:r>
            <a:endParaRPr kumimoji="1" lang="en-GB" altLang="zh-CN" dirty="0"/>
          </a:p>
          <a:p>
            <a:endParaRPr kumimoji="1" lang="en-GB" altLang="zh-CN" dirty="0"/>
          </a:p>
          <a:p>
            <a:endParaRPr kumimoji="1"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188950" y="765733"/>
            <a:ext cx="4019873" cy="5598156"/>
          </a:xfrm>
          <a:prstGeom prst="rect">
            <a:avLst/>
          </a:prstGeom>
          <a:solidFill>
            <a:schemeClr val="accent1">
              <a:lumMod val="5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762000" y="2662063"/>
            <a:ext cx="4736122" cy="37129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762000" y="2177963"/>
            <a:ext cx="5866345" cy="2533737"/>
          </a:xfrm>
          <a:prstGeom prst="rect">
            <a:avLst/>
          </a:prstGeom>
          <a:noFill/>
          <a:ln cap="sq">
            <a:noFill/>
          </a:ln>
        </p:spPr>
        <p:txBody>
          <a:bodyPr vert="horz" wrap="square" lIns="0" tIns="0" rIns="0" bIns="0" rtlCol="0" anchor="t"/>
          <a:lstStyle/>
          <a:p>
            <a:pPr algn="l">
              <a:lnSpc>
                <a:spcPct val="130000"/>
              </a:lnSpc>
            </a:pPr>
            <a:r>
              <a:rPr kumimoji="1" lang="en-US" altLang="zh-CN" sz="5300">
                <a:ln w="12700">
                  <a:noFill/>
                </a:ln>
                <a:solidFill>
                  <a:srgbClr val="000000">
                    <a:alpha val="100000"/>
                  </a:srgbClr>
                </a:solidFill>
                <a:latin typeface="Dream-BraveGB Heavy" panose="02010604000000000000" charset="-122"/>
                <a:ea typeface="Dream-BraveGB Heavy" panose="02010604000000000000" charset="-122"/>
                <a:cs typeface="Dream-BraveGB Heavy" panose="02010604000000000000" charset="-122"/>
              </a:rPr>
              <a:t>谢谢大家</a:t>
            </a:r>
            <a:endParaRPr kumimoji="1" lang="zh-CN" altLang="en-US"/>
          </a:p>
        </p:txBody>
      </p:sp>
      <p:sp>
        <p:nvSpPr>
          <p:cNvPr id="5" name="标题 1"/>
          <p:cNvSpPr txBox="1"/>
          <p:nvPr/>
        </p:nvSpPr>
        <p:spPr>
          <a:xfrm flipV="1">
            <a:off x="946231" y="4820608"/>
            <a:ext cx="1137138" cy="45719"/>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946231" y="5083005"/>
            <a:ext cx="285831" cy="285831"/>
          </a:xfrm>
          <a:prstGeom prst="rect">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946231" y="5502695"/>
            <a:ext cx="285831" cy="285831"/>
          </a:xfrm>
          <a:prstGeom prst="rect">
            <a:avLst/>
          </a:prstGeom>
          <a:solidFill>
            <a:schemeClr val="accent1">
              <a:lumMod val="5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6992321" y="629922"/>
            <a:ext cx="4019873" cy="5598156"/>
          </a:xfrm>
          <a:prstGeom prst="rect">
            <a:avLst/>
          </a:prstGeom>
          <a:blipFill>
            <a:blip r:embed="rId1"/>
            <a:srcRect/>
            <a:tile tx="0" ty="0" sx="100000" sy="100000" algn="ctr"/>
          </a:blip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62000" y="901886"/>
            <a:ext cx="1667448" cy="207061"/>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solidFill>
            <a:schemeClr val="accent1"/>
          </a:solidFill>
          <a:ln w="9525" cap="flat">
            <a:noFill/>
            <a:miter/>
          </a:ln>
        </p:spPr>
        <p:txBody>
          <a:bodyPr vert="horz" wrap="square" lIns="91440" tIns="45720" rIns="91440" bIns="45720" rtlCol="0" anchor="ctr"/>
          <a:lstStyle/>
          <a:p>
            <a:pPr algn="l">
              <a:lnSpc>
                <a:spcPct val="110000"/>
              </a:lnSpc>
            </a:pPr>
            <a:endParaRPr kumimoji="1" lang="zh-CN" altLang="en-US"/>
          </a:p>
        </p:txBody>
      </p:sp>
      <p:sp>
        <p:nvSpPr>
          <p:cNvPr id="10" name="标题 1"/>
          <p:cNvSpPr txBox="1"/>
          <p:nvPr/>
        </p:nvSpPr>
        <p:spPr>
          <a:xfrm>
            <a:off x="1330088" y="5128157"/>
            <a:ext cx="1739296" cy="246221"/>
          </a:xfrm>
          <a:prstGeom prst="rect">
            <a:avLst/>
          </a:prstGeom>
          <a:noFill/>
          <a:ln>
            <a:noFill/>
          </a:ln>
        </p:spPr>
        <p:txBody>
          <a:bodyPr vert="horz" wrap="square" lIns="0" tIns="0" rIns="0" bIns="0" rtlCol="0" anchor="t"/>
          <a:lstStyle/>
          <a:p>
            <a:pPr algn="l">
              <a:lnSpc>
                <a:spcPct val="100000"/>
              </a:lnSpc>
            </a:pPr>
            <a:r>
              <a:rPr kumimoji="1" lang="en-US" altLang="zh-CN" sz="1600" dirty="0" err="1">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汇报</a:t>
            </a:r>
            <a:r>
              <a:rPr kumimoji="1" lang="zh-CN" altLang="en-US" sz="16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小组</a:t>
            </a:r>
            <a:r>
              <a:rPr kumimoji="1" lang="en-US" altLang="zh-CN" sz="16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：G02</a:t>
            </a:r>
            <a:endParaRPr kumimoji="1" lang="zh-CN" altLang="en-US" dirty="0"/>
          </a:p>
        </p:txBody>
      </p:sp>
      <p:sp>
        <p:nvSpPr>
          <p:cNvPr id="11" name="标题 1"/>
          <p:cNvSpPr txBox="1"/>
          <p:nvPr/>
        </p:nvSpPr>
        <p:spPr>
          <a:xfrm>
            <a:off x="1330088" y="5562401"/>
            <a:ext cx="1974014" cy="246221"/>
          </a:xfrm>
          <a:prstGeom prst="rect">
            <a:avLst/>
          </a:prstGeom>
          <a:noFill/>
          <a:ln>
            <a:noFill/>
          </a:ln>
        </p:spPr>
        <p:txBody>
          <a:bodyPr vert="horz" wrap="square" lIns="0" tIns="0" rIns="0" bIns="0" rtlCol="0" anchor="t"/>
          <a:lstStyle/>
          <a:p>
            <a:pPr algn="l">
              <a:lnSpc>
                <a:spcPct val="100000"/>
              </a:lnSpc>
            </a:pPr>
            <a:r>
              <a:rPr kumimoji="1" lang="en-US" altLang="zh-CN" sz="1600" dirty="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时间：2024.12.3</a:t>
            </a:r>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639370" y="1125538"/>
            <a:ext cx="10914062" cy="2303462"/>
          </a:xfrm>
          <a:prstGeom prst="rect">
            <a:avLst/>
          </a:prstGeom>
          <a:solidFill>
            <a:schemeClr val="accent1"/>
          </a:solidFill>
          <a:ln w="12700" cap="sq">
            <a:noFill/>
            <a:miter/>
          </a:ln>
          <a:effectLst>
            <a:outerShdw blurRad="508000" dist="254000" dir="5400000" algn="t" rotWithShape="0">
              <a:srgbClr val="000000">
                <a:alpha val="30000"/>
              </a:srgbClr>
            </a:outerShdw>
          </a:effectLst>
        </p:spPr>
        <p:txBody>
          <a:bodyPr vert="horz" wrap="square" lIns="288000" tIns="45720" rIns="91440" bIns="288000" rtlCol="0" anchor="b"/>
          <a:lstStyle/>
          <a:p>
            <a:pPr algn="l">
              <a:lnSpc>
                <a:spcPct val="110000"/>
              </a:lnSpc>
            </a:pPr>
            <a:endParaRPr kumimoji="1" lang="zh-CN" altLang="en-US"/>
          </a:p>
        </p:txBody>
      </p:sp>
      <p:pic>
        <p:nvPicPr>
          <p:cNvPr id="3" name="图片 2"/>
          <p:cNvPicPr>
            <a:picLocks noChangeAspect="1"/>
          </p:cNvPicPr>
          <p:nvPr/>
        </p:nvPicPr>
        <p:blipFill>
          <a:blip r:embed="rId1"/>
          <a:srcRect l="4938" r="4938"/>
          <a:stretch>
            <a:fillRect/>
          </a:stretch>
        </p:blipFill>
        <p:spPr>
          <a:xfrm>
            <a:off x="3977640" y="3576638"/>
            <a:ext cx="3683000" cy="2697162"/>
          </a:xfrm>
          <a:prstGeom prst="rect">
            <a:avLst/>
          </a:prstGeom>
          <a:noFill/>
          <a:ln>
            <a:noFill/>
          </a:ln>
        </p:spPr>
      </p:pic>
      <p:pic>
        <p:nvPicPr>
          <p:cNvPr id="4" name="图片 3"/>
          <p:cNvPicPr>
            <a:picLocks noChangeAspect="1"/>
          </p:cNvPicPr>
          <p:nvPr/>
        </p:nvPicPr>
        <p:blipFill>
          <a:blip r:embed="rId2"/>
          <a:srcRect l="11239" r="11239"/>
          <a:stretch>
            <a:fillRect/>
          </a:stretch>
        </p:blipFill>
        <p:spPr>
          <a:xfrm>
            <a:off x="660400" y="3576638"/>
            <a:ext cx="3186113" cy="2697162"/>
          </a:xfrm>
          <a:prstGeom prst="rect">
            <a:avLst/>
          </a:prstGeom>
          <a:noFill/>
          <a:ln>
            <a:noFill/>
          </a:ln>
        </p:spPr>
      </p:pic>
      <p:pic>
        <p:nvPicPr>
          <p:cNvPr id="5" name="图片 4"/>
          <p:cNvPicPr>
            <a:picLocks noChangeAspect="1"/>
          </p:cNvPicPr>
          <p:nvPr/>
        </p:nvPicPr>
        <p:blipFill>
          <a:blip r:embed="rId3"/>
          <a:srcRect l="5183" r="5183"/>
          <a:stretch>
            <a:fillRect/>
          </a:stretch>
        </p:blipFill>
        <p:spPr>
          <a:xfrm>
            <a:off x="7827963" y="3576638"/>
            <a:ext cx="3690937" cy="2697162"/>
          </a:xfrm>
          <a:prstGeom prst="rect">
            <a:avLst/>
          </a:prstGeom>
          <a:noFill/>
          <a:ln>
            <a:noFill/>
          </a:ln>
        </p:spPr>
      </p:pic>
      <p:sp>
        <p:nvSpPr>
          <p:cNvPr id="6" name="标题 1"/>
          <p:cNvSpPr txBox="1"/>
          <p:nvPr/>
        </p:nvSpPr>
        <p:spPr>
          <a:xfrm>
            <a:off x="822621" y="1371600"/>
            <a:ext cx="10623760" cy="1859956"/>
          </a:xfrm>
          <a:prstGeom prst="rect">
            <a:avLst/>
          </a:prstGeom>
          <a:noFill/>
          <a:ln>
            <a:noFill/>
          </a:ln>
        </p:spPr>
        <p:txBody>
          <a:bodyPr vert="horz" wrap="square" lIns="0" tIns="0" rIns="0" bIns="0" rtlCol="0" anchor="t"/>
          <a:lstStyle/>
          <a:p>
            <a:pPr algn="l">
              <a:lnSpc>
                <a:spcPct val="150000"/>
              </a:lnSpc>
            </a:pPr>
            <a:r>
              <a:rPr kumimoji="1" lang="en-US" altLang="zh-CN" sz="1400" dirty="0" err="1">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软件维护是在软件交付使用后，为了改正错误或满足新的需要而修改软件的过程</a:t>
            </a:r>
            <a:r>
              <a:rPr kumimoji="1" lang="en-US" altLang="zh-CN" sz="1400" dirty="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a:t>
            </a:r>
            <a:r>
              <a:rPr lang="zh-CN" altLang="en-US" sz="1400" b="0" i="0" dirty="0">
                <a:solidFill>
                  <a:schemeClr val="bg1"/>
                </a:solidFill>
                <a:effectLst/>
                <a:latin typeface="Courier New" panose="02070309020205020404" pitchFamily="49" charset="0"/>
              </a:rPr>
              <a:t>可以通过描述软件交付使用后可能进行的</a:t>
            </a:r>
            <a:r>
              <a:rPr lang="en-US" altLang="zh-CN" sz="1400" b="0" i="0" dirty="0">
                <a:solidFill>
                  <a:schemeClr val="bg1"/>
                </a:solidFill>
                <a:effectLst/>
                <a:latin typeface="Courier New" panose="02070309020205020404" pitchFamily="49" charset="0"/>
              </a:rPr>
              <a:t>4</a:t>
            </a:r>
            <a:r>
              <a:rPr lang="zh-CN" altLang="en-US" sz="1400" b="0" i="0" dirty="0">
                <a:solidFill>
                  <a:schemeClr val="bg1"/>
                </a:solidFill>
                <a:effectLst/>
                <a:latin typeface="Courier New" panose="02070309020205020404" pitchFamily="49" charset="0"/>
              </a:rPr>
              <a:t>项活动，具体地定义软件维护。</a:t>
            </a:r>
            <a:r>
              <a:rPr kumimoji="1" lang="en-US" altLang="zh-CN" sz="1400" dirty="0" err="1">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它包括诊断和改正错误（改正性维护</a:t>
            </a:r>
            <a:r>
              <a:rPr kumimoji="1" lang="en-US" altLang="zh-CN" sz="1400" dirty="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a:t>
            </a:r>
            <a:r>
              <a:rPr kumimoji="1" lang="en-US" altLang="zh-CN" sz="1400" dirty="0" err="1">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适应变化的环境（适应性维护</a:t>
            </a:r>
            <a:r>
              <a:rPr kumimoji="1" lang="en-US" altLang="zh-CN" sz="1400" dirty="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a:t>
            </a:r>
            <a:r>
              <a:rPr kumimoji="1" lang="en-US" altLang="zh-CN" sz="1400" dirty="0" err="1">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增加新功能或修改已有功能（完善性维护）以及改进未来的可维护性或可靠性（预防性维护</a:t>
            </a:r>
            <a:r>
              <a:rPr kumimoji="1" lang="en-US" altLang="zh-CN" sz="1400" dirty="0">
                <a:ln w="12700">
                  <a:noFill/>
                </a:ln>
                <a:solidFill>
                  <a:srgbClr val="FFFFFF">
                    <a:alpha val="100000"/>
                  </a:srgbClr>
                </a:solidFill>
                <a:latin typeface="Source Han Sans" panose="020B0500000000000000" charset="-122"/>
                <a:ea typeface="Source Han Sans" panose="020B0500000000000000" charset="-122"/>
                <a:cs typeface="Source Han Sans" panose="020B0500000000000000" charset="-122"/>
              </a:rPr>
              <a:t>）。</a:t>
            </a:r>
            <a:endParaRPr kumimoji="1" lang="zh-CN" altLang="en-US" dirty="0"/>
          </a:p>
        </p:txBody>
      </p:sp>
      <p:sp>
        <p:nvSpPr>
          <p:cNvPr id="7"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软件维护的概念</a:t>
            </a:r>
            <a:endParaRPr kumimoji="1" lang="zh-CN" altLang="en-US"/>
          </a:p>
        </p:txBody>
      </p:sp>
      <p:sp>
        <p:nvSpPr>
          <p:cNvPr id="9"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717431" y="1460885"/>
            <a:ext cx="3191642" cy="1688501"/>
          </a:xfrm>
          <a:prstGeom prst="rect">
            <a:avLst/>
          </a:prstGeom>
          <a:noFill/>
          <a:ln>
            <a:noFill/>
          </a:ln>
        </p:spPr>
        <p:txBody>
          <a:bodyPr vert="horz" wrap="square" lIns="91440" tIns="45720" rIns="91440" bIns="45720" rtlCol="0" anchor="t"/>
          <a:lstStyle/>
          <a:p>
            <a:pPr>
              <a:lnSpc>
                <a:spcPct val="150000"/>
              </a:lnSpc>
            </a:pP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改正性维护：在软件使用过程中，用户发现并报告的错误需要被诊断和改正</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（占比</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17%</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21%</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rPr>
              <a:t>例如，用户发布二手书数据丢失，就需要改正性维护来修复这个缺陷。</a:t>
            </a:r>
            <a:endParaRPr kumimoji="1" lang="zh-CN" altLang="en-US" dirty="0"/>
          </a:p>
        </p:txBody>
      </p:sp>
      <p:sp>
        <p:nvSpPr>
          <p:cNvPr id="3" name="标题 1"/>
          <p:cNvSpPr txBox="1"/>
          <p:nvPr/>
        </p:nvSpPr>
        <p:spPr>
          <a:xfrm rot="20641522">
            <a:off x="2994105" y="4162894"/>
            <a:ext cx="6203790" cy="6203790"/>
          </a:xfrm>
          <a:prstGeom prst="flowChartConnector">
            <a:avLst/>
          </a:prstGeom>
          <a:gradFill>
            <a:gsLst>
              <a:gs pos="0">
                <a:schemeClr val="bg1">
                  <a:alpha val="0"/>
                </a:schemeClr>
              </a:gs>
              <a:gs pos="100000">
                <a:schemeClr val="accent1">
                  <a:lumMod val="40000"/>
                  <a:lumOff val="60000"/>
                </a:schemeClr>
              </a:gs>
            </a:gsLst>
            <a:lin ang="16200000" scaled="0"/>
          </a:gradFill>
          <a:ln w="25400" cap="sq">
            <a:noFill/>
            <a:miter/>
          </a:ln>
        </p:spPr>
        <p:txBody>
          <a:bodyPr vert="horz" wrap="square" lIns="91440" tIns="45720" rIns="91440" bIns="45720" rtlCol="0" anchor="ctr"/>
          <a:lstStyle/>
          <a:p>
            <a:pPr algn="ctr">
              <a:lnSpc>
                <a:spcPct val="110000"/>
              </a:lnSpc>
            </a:pPr>
            <a:endParaRPr kumimoji="1" lang="zh-CN" altLang="en-US"/>
          </a:p>
        </p:txBody>
      </p:sp>
      <p:pic>
        <p:nvPicPr>
          <p:cNvPr id="4" name="图片 3"/>
          <p:cNvPicPr>
            <a:picLocks noChangeAspect="1"/>
          </p:cNvPicPr>
          <p:nvPr/>
        </p:nvPicPr>
        <p:blipFill>
          <a:blip r:embed="rId1"/>
          <a:srcRect/>
          <a:stretch>
            <a:fillRect/>
          </a:stretch>
        </p:blipFill>
        <p:spPr>
          <a:xfrm>
            <a:off x="4965498" y="5158101"/>
            <a:ext cx="2261004" cy="302528"/>
          </a:xfrm>
          <a:prstGeom prst="rect">
            <a:avLst/>
          </a:prstGeom>
          <a:noFill/>
          <a:ln>
            <a:noFill/>
          </a:ln>
        </p:spPr>
      </p:pic>
      <p:pic>
        <p:nvPicPr>
          <p:cNvPr id="5" name="图片 4"/>
          <p:cNvPicPr>
            <a:picLocks noChangeAspect="1"/>
          </p:cNvPicPr>
          <p:nvPr/>
        </p:nvPicPr>
        <p:blipFill>
          <a:blip r:embed="rId2"/>
          <a:srcRect/>
          <a:stretch>
            <a:fillRect/>
          </a:stretch>
        </p:blipFill>
        <p:spPr>
          <a:xfrm>
            <a:off x="3910631" y="1644649"/>
            <a:ext cx="4370738" cy="3785584"/>
          </a:xfrm>
          <a:prstGeom prst="rect">
            <a:avLst/>
          </a:prstGeom>
          <a:noFill/>
          <a:ln>
            <a:noFill/>
          </a:ln>
        </p:spPr>
      </p:pic>
      <p:pic>
        <p:nvPicPr>
          <p:cNvPr id="6" name="图片 5"/>
          <p:cNvPicPr>
            <a:picLocks noChangeAspect="1"/>
          </p:cNvPicPr>
          <p:nvPr/>
        </p:nvPicPr>
        <p:blipFill>
          <a:blip r:embed="rId3"/>
          <a:srcRect t="18384" b="18384"/>
          <a:stretch>
            <a:fillRect/>
          </a:stretch>
        </p:blipFill>
        <p:spPr>
          <a:xfrm>
            <a:off x="4367213" y="2063752"/>
            <a:ext cx="3419474" cy="2162174"/>
          </a:xfrm>
          <a:prstGeom prst="rect">
            <a:avLst/>
          </a:prstGeom>
          <a:noFill/>
          <a:ln>
            <a:noFill/>
          </a:ln>
        </p:spPr>
      </p:pic>
      <p:sp>
        <p:nvSpPr>
          <p:cNvPr id="7" name="标题 1"/>
          <p:cNvSpPr txBox="1"/>
          <p:nvPr/>
        </p:nvSpPr>
        <p:spPr>
          <a:xfrm>
            <a:off x="8222780" y="1323874"/>
            <a:ext cx="3191642" cy="1981044"/>
          </a:xfrm>
          <a:prstGeom prst="rect">
            <a:avLst/>
          </a:prstGeom>
          <a:noFill/>
          <a:ln>
            <a:noFill/>
          </a:ln>
        </p:spPr>
        <p:txBody>
          <a:bodyPr vert="horz" wrap="square" lIns="91440" tIns="45720" rIns="91440" bIns="45720" rtlCol="0" anchor="t"/>
          <a:lstStyle/>
          <a:p>
            <a:pPr algn="l">
              <a:lnSpc>
                <a:spcPct val="150000"/>
              </a:lnSpc>
            </a:pP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适应性维护：随着硬件、操作系统和其他系统部件的更新，软件需要调整以适应新的环境</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18%</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25%</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）例如，我们的二手书交易平台需要适应新的操作系统版本、浏览器版本或者法律法规等。</a:t>
            </a:r>
            <a:endParaRPr kumimoji="1" lang="zh-CN" altLang="en-US" dirty="0"/>
          </a:p>
        </p:txBody>
      </p:sp>
      <p:sp>
        <p:nvSpPr>
          <p:cNvPr id="8" name="标题 1"/>
          <p:cNvSpPr txBox="1"/>
          <p:nvPr/>
        </p:nvSpPr>
        <p:spPr>
          <a:xfrm>
            <a:off x="667718" y="1070168"/>
            <a:ext cx="3193200" cy="369332"/>
          </a:xfrm>
          <a:prstGeom prst="rect">
            <a:avLst/>
          </a:prstGeom>
          <a:noFill/>
          <a:ln>
            <a:noFill/>
          </a:ln>
        </p:spPr>
        <p:txBody>
          <a:bodyPr vert="horz" wrap="square" lIns="91440" tIns="45720" rIns="91440" bIns="45720" rtlCol="0" anchor="t"/>
          <a:lstStyle/>
          <a:p>
            <a:pPr algn="r">
              <a:lnSpc>
                <a:spcPct val="110000"/>
              </a:lnSpc>
            </a:pPr>
            <a:r>
              <a:rPr kumimoji="1" lang="en-US" altLang="zh-CN" sz="1800" dirty="0">
                <a:ln w="12700">
                  <a:noFill/>
                </a:ln>
                <a:solidFill>
                  <a:srgbClr val="2C61F4">
                    <a:alpha val="100000"/>
                  </a:srgbClr>
                </a:solidFill>
                <a:latin typeface="OPPOSans H" panose="00020600040101010101" charset="-122"/>
                <a:ea typeface="OPPOSans H" panose="00020600040101010101" charset="-122"/>
                <a:cs typeface="OPPOSans H" panose="00020600040101010101" charset="-122"/>
              </a:rPr>
              <a:t>01</a:t>
            </a:r>
            <a:endParaRPr kumimoji="1" lang="zh-CN" altLang="en-US" dirty="0"/>
          </a:p>
        </p:txBody>
      </p:sp>
      <p:sp>
        <p:nvSpPr>
          <p:cNvPr id="9" name="标题 1"/>
          <p:cNvSpPr txBox="1"/>
          <p:nvPr/>
        </p:nvSpPr>
        <p:spPr>
          <a:xfrm>
            <a:off x="8222780" y="994186"/>
            <a:ext cx="3193200" cy="369332"/>
          </a:xfrm>
          <a:prstGeom prst="rect">
            <a:avLst/>
          </a:prstGeom>
          <a:noFill/>
          <a:ln>
            <a:noFill/>
          </a:ln>
        </p:spPr>
        <p:txBody>
          <a:bodyPr vert="horz" wrap="square" lIns="91440" tIns="45720" rIns="91440" bIns="45720" rtlCol="0" anchor="t"/>
          <a:lstStyle/>
          <a:p>
            <a:pPr algn="l">
              <a:lnSpc>
                <a:spcPct val="110000"/>
              </a:lnSpc>
            </a:pPr>
            <a:r>
              <a:rPr kumimoji="1" lang="en-US" altLang="zh-CN" sz="1800" dirty="0">
                <a:ln w="12700">
                  <a:noFill/>
                </a:ln>
                <a:solidFill>
                  <a:srgbClr val="2C61F4">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dirty="0"/>
          </a:p>
        </p:txBody>
      </p:sp>
      <p:sp>
        <p:nvSpPr>
          <p:cNvPr id="10" name="标题 1"/>
          <p:cNvSpPr txBox="1"/>
          <p:nvPr/>
        </p:nvSpPr>
        <p:spPr>
          <a:xfrm>
            <a:off x="661958" y="3730472"/>
            <a:ext cx="3191642" cy="2073657"/>
          </a:xfrm>
          <a:prstGeom prst="rect">
            <a:avLst/>
          </a:prstGeom>
          <a:noFill/>
          <a:ln>
            <a:noFill/>
          </a:ln>
        </p:spPr>
        <p:txBody>
          <a:bodyPr vert="horz" wrap="square" lIns="91440" tIns="45720" rIns="91440" bIns="45720" rtlCol="0" anchor="t"/>
          <a:lstStyle/>
          <a:p>
            <a:pPr>
              <a:lnSpc>
                <a:spcPct val="150000"/>
              </a:lnSpc>
            </a:pP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完善性维护：用户提出的新功能或改进意见需要被实现</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这项维护活动通常占软件维护工作的大部分（</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50%</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66%</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）例如，二手书交易平台根据用户反馈增加一些新的卖书模块或优化用户体验等。</a:t>
            </a:r>
            <a:endParaRPr kumimoji="1" lang="zh-CN" altLang="en-US" dirty="0"/>
          </a:p>
        </p:txBody>
      </p:sp>
      <p:sp>
        <p:nvSpPr>
          <p:cNvPr id="11" name="标题 1"/>
          <p:cNvSpPr txBox="1"/>
          <p:nvPr/>
        </p:nvSpPr>
        <p:spPr>
          <a:xfrm>
            <a:off x="8220264" y="3802653"/>
            <a:ext cx="3191642" cy="1907193"/>
          </a:xfrm>
          <a:prstGeom prst="rect">
            <a:avLst/>
          </a:prstGeom>
          <a:noFill/>
          <a:ln>
            <a:noFill/>
          </a:ln>
        </p:spPr>
        <p:txBody>
          <a:bodyPr vert="horz" wrap="square" lIns="91440" tIns="45720" rIns="91440" bIns="45720" rtlCol="0" anchor="t"/>
          <a:lstStyle/>
          <a:p>
            <a:pPr algn="l">
              <a:lnSpc>
                <a:spcPct val="150000"/>
              </a:lnSpc>
            </a:pPr>
            <a:r>
              <a:rPr kumimoji="1" lang="en-US" altLang="zh-CN" sz="1400" dirty="0" err="1">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预防性维护：为了提高软件的可维护性或可靠性，对软件进行修改</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400" dirty="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rPr>
              <a:t>（</a:t>
            </a:r>
            <a:r>
              <a:rPr kumimoji="1" lang="en-US" altLang="zh-CN" sz="1400" dirty="0">
                <a:ln w="12700">
                  <a:noFill/>
                </a:ln>
                <a:solidFill>
                  <a:srgbClr val="262626">
                    <a:alpha val="100000"/>
                  </a:srgbClr>
                </a:solidFill>
                <a:latin typeface="Source Han Sans" panose="020B0500000000000000" charset="-122"/>
                <a:ea typeface="Source Han Sans" panose="020B0500000000000000" charset="-122"/>
              </a:rPr>
              <a:t>4%</a:t>
            </a:r>
            <a:r>
              <a:rPr kumimoji="1" lang="zh-CN" altLang="en-US" sz="1400" dirty="0">
                <a:ln w="12700">
                  <a:noFill/>
                </a:ln>
                <a:solidFill>
                  <a:srgbClr val="262626">
                    <a:alpha val="100000"/>
                  </a:srgbClr>
                </a:solidFill>
                <a:latin typeface="Source Han Sans" panose="020B0500000000000000" charset="-122"/>
                <a:ea typeface="Source Han Sans" panose="020B0500000000000000" charset="-122"/>
              </a:rPr>
              <a:t>左右）例如，对于这个网站，我们可能需要定期对系统进行安全审计、性能评估等以确保系统的稳定性和安全性</a:t>
            </a:r>
            <a:endParaRPr kumimoji="1" lang="zh-CN" altLang="en-US" dirty="0"/>
          </a:p>
        </p:txBody>
      </p:sp>
      <p:sp>
        <p:nvSpPr>
          <p:cNvPr id="12" name="标题 1"/>
          <p:cNvSpPr txBox="1"/>
          <p:nvPr/>
        </p:nvSpPr>
        <p:spPr>
          <a:xfrm>
            <a:off x="660400" y="3348103"/>
            <a:ext cx="3193200" cy="369332"/>
          </a:xfrm>
          <a:prstGeom prst="rect">
            <a:avLst/>
          </a:prstGeom>
          <a:noFill/>
          <a:ln>
            <a:noFill/>
          </a:ln>
        </p:spPr>
        <p:txBody>
          <a:bodyPr vert="horz" wrap="square" lIns="91440" tIns="45720" rIns="91440" bIns="45720" rtlCol="0" anchor="t"/>
          <a:lstStyle/>
          <a:p>
            <a:pPr algn="r">
              <a:lnSpc>
                <a:spcPct val="110000"/>
              </a:lnSpc>
            </a:pPr>
            <a:r>
              <a:rPr kumimoji="1" lang="en-US" altLang="zh-CN" sz="1800" dirty="0">
                <a:ln w="12700">
                  <a:noFill/>
                </a:ln>
                <a:solidFill>
                  <a:srgbClr val="2C61F4">
                    <a:alpha val="100000"/>
                  </a:srgbClr>
                </a:solidFill>
                <a:latin typeface="OPPOSans H" panose="00020600040101010101" charset="-122"/>
                <a:ea typeface="OPPOSans H" panose="00020600040101010101" charset="-122"/>
                <a:cs typeface="OPPOSans H" panose="00020600040101010101" charset="-122"/>
              </a:rPr>
              <a:t>03</a:t>
            </a:r>
            <a:endParaRPr kumimoji="1" lang="zh-CN" altLang="en-US" dirty="0"/>
          </a:p>
        </p:txBody>
      </p:sp>
      <p:sp>
        <p:nvSpPr>
          <p:cNvPr id="13" name="标题 1"/>
          <p:cNvSpPr txBox="1"/>
          <p:nvPr/>
        </p:nvSpPr>
        <p:spPr>
          <a:xfrm>
            <a:off x="8220264" y="3503684"/>
            <a:ext cx="3193200" cy="369332"/>
          </a:xfrm>
          <a:prstGeom prst="rect">
            <a:avLst/>
          </a:prstGeom>
          <a:noFill/>
          <a:ln>
            <a:noFill/>
          </a:ln>
        </p:spPr>
        <p:txBody>
          <a:bodyPr vert="horz" wrap="square" lIns="91440" tIns="45720" rIns="91440" bIns="45720" rtlCol="0" anchor="t"/>
          <a:lstStyle/>
          <a:p>
            <a:pPr algn="l">
              <a:lnSpc>
                <a:spcPct val="110000"/>
              </a:lnSpc>
            </a:pPr>
            <a:r>
              <a:rPr kumimoji="1" lang="en-US" altLang="zh-CN" sz="1800" dirty="0">
                <a:ln w="12700">
                  <a:noFill/>
                </a:ln>
                <a:solidFill>
                  <a:srgbClr val="2C61F4">
                    <a:alpha val="100000"/>
                  </a:srgbClr>
                </a:solidFill>
                <a:latin typeface="OPPOSans H" panose="00020600040101010101" charset="-122"/>
                <a:ea typeface="OPPOSans H" panose="00020600040101010101" charset="-122"/>
                <a:cs typeface="OPPOSans H" panose="00020600040101010101" charset="-122"/>
              </a:rPr>
              <a:t>04</a:t>
            </a:r>
            <a:endParaRPr kumimoji="1" lang="zh-CN" altLang="en-US" dirty="0"/>
          </a:p>
        </p:txBody>
      </p:sp>
      <p:sp>
        <p:nvSpPr>
          <p:cNvPr id="14"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软件维护的类型</a:t>
            </a:r>
            <a:endParaRPr kumimoji="1" lang="zh-CN" altLang="en-US"/>
          </a:p>
        </p:txBody>
      </p:sp>
      <p:sp>
        <p:nvSpPr>
          <p:cNvPr id="16"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文本框 17"/>
          <p:cNvSpPr txBox="1"/>
          <p:nvPr/>
        </p:nvSpPr>
        <p:spPr>
          <a:xfrm>
            <a:off x="2764029" y="5816925"/>
            <a:ext cx="7068065" cy="646331"/>
          </a:xfrm>
          <a:prstGeom prst="rect">
            <a:avLst/>
          </a:prstGeom>
          <a:noFill/>
        </p:spPr>
        <p:txBody>
          <a:bodyPr wrap="square" rtlCol="0">
            <a:spAutoFit/>
          </a:bodyPr>
          <a:lstStyle/>
          <a:p>
            <a:r>
              <a:rPr kumimoji="1" lang="zh-CN" altLang="en-US" dirty="0"/>
              <a:t>应该注意，上述</a:t>
            </a:r>
            <a:r>
              <a:rPr kumimoji="1" lang="en-US" altLang="zh-CN" dirty="0"/>
              <a:t>4</a:t>
            </a:r>
            <a:r>
              <a:rPr kumimoji="1" lang="zh-CN" altLang="en-US" dirty="0"/>
              <a:t>类维护活动都必须应用于整个软件配置，维护软件文档和维护软件的可执行代码同样重要。</a:t>
            </a:r>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4056185" cy="6858000"/>
          </a:xfrm>
          <a:prstGeom prst="rect">
            <a:avLst/>
          </a:prstGeom>
          <a:solidFill>
            <a:schemeClr val="tx2">
              <a:alpha val="15000"/>
            </a:schemeClr>
          </a:solidFill>
          <a:ln w="12700" cap="flat">
            <a:noFill/>
            <a:miter/>
          </a:ln>
        </p:spPr>
        <p:txBody>
          <a:bodyPr vert="horz" wrap="square" lIns="91440" tIns="93600" rIns="91440" bIns="45720" rtlCol="0" anchor="ctr"/>
          <a:lstStyle/>
          <a:p>
            <a:pPr algn="ctr">
              <a:lnSpc>
                <a:spcPct val="110000"/>
              </a:lnSpc>
            </a:pPr>
            <a:endParaRPr kumimoji="1" lang="zh-CN" altLang="en-US"/>
          </a:p>
        </p:txBody>
      </p:sp>
      <p:sp>
        <p:nvSpPr>
          <p:cNvPr id="3" name="标题 1"/>
          <p:cNvSpPr txBox="1"/>
          <p:nvPr/>
        </p:nvSpPr>
        <p:spPr>
          <a:xfrm>
            <a:off x="1" y="1028700"/>
            <a:ext cx="5251938" cy="2111696"/>
          </a:xfrm>
          <a:prstGeom prst="rect">
            <a:avLst/>
          </a:prstGeom>
          <a:solidFill>
            <a:schemeClr val="accent1">
              <a:lumMod val="75000"/>
            </a:schemeClr>
          </a:solidFill>
          <a:ln w="1905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42743" y="-662064"/>
            <a:ext cx="3213327" cy="3583064"/>
          </a:xfrm>
          <a:prstGeom prst="rect">
            <a:avLst/>
          </a:prstGeom>
          <a:noFill/>
          <a:ln cap="sq">
            <a:noFill/>
          </a:ln>
        </p:spPr>
        <p:txBody>
          <a:bodyPr vert="horz" wrap="square" lIns="0" tIns="0" rIns="0" bIns="0" rtlCol="0" anchor="b"/>
          <a:lstStyle/>
          <a:p>
            <a:pPr algn="l">
              <a:lnSpc>
                <a:spcPct val="110000"/>
              </a:lnSpc>
            </a:pPr>
            <a:r>
              <a:rPr kumimoji="1" lang="en-US" altLang="zh-CN" sz="12000">
                <a:ln w="12700">
                  <a:noFill/>
                </a:ln>
                <a:solidFill>
                  <a:srgbClr val="FFFFFF">
                    <a:alpha val="100000"/>
                  </a:srgbClr>
                </a:solidFill>
                <a:latin typeface="OPPOSans H" panose="00020600040101010101" charset="-122"/>
                <a:ea typeface="OPPOSans H" panose="00020600040101010101" charset="-122"/>
                <a:cs typeface="OPPOSans H" panose="00020600040101010101" charset="-122"/>
              </a:rPr>
              <a:t>02</a:t>
            </a:r>
            <a:endParaRPr kumimoji="1" lang="zh-CN" altLang="en-US"/>
          </a:p>
        </p:txBody>
      </p:sp>
      <p:sp>
        <p:nvSpPr>
          <p:cNvPr id="5" name="标题 1"/>
          <p:cNvSpPr txBox="1"/>
          <p:nvPr/>
        </p:nvSpPr>
        <p:spPr>
          <a:xfrm>
            <a:off x="6933363" y="4075074"/>
            <a:ext cx="4585537" cy="2059026"/>
          </a:xfrm>
          <a:prstGeom prst="rect">
            <a:avLst/>
          </a:prstGeom>
          <a:noFill/>
          <a:ln>
            <a:noFill/>
          </a:ln>
        </p:spPr>
        <p:txBody>
          <a:bodyPr vert="horz" wrap="square" lIns="0" tIns="0" rIns="0" bIns="0" rtlCol="0" anchor="t"/>
          <a:lstStyle/>
          <a:p>
            <a:pPr algn="l">
              <a:lnSpc>
                <a:spcPct val="130000"/>
              </a:lnSpc>
            </a:pPr>
            <a:r>
              <a:rPr kumimoji="1" lang="en-US" altLang="zh-CN" sz="3200">
                <a:ln w="12700">
                  <a:noFill/>
                </a:ln>
                <a:solidFill>
                  <a:srgbClr val="262626">
                    <a:alpha val="100000"/>
                  </a:srgbClr>
                </a:solidFill>
                <a:latin typeface="OPPOSans H" panose="00020600040101010101" charset="-122"/>
                <a:ea typeface="OPPOSans H" panose="00020600040101010101" charset="-122"/>
                <a:cs typeface="OPPOSans H" panose="00020600040101010101" charset="-122"/>
              </a:rPr>
              <a:t>软件维护的特点</a:t>
            </a:r>
            <a:endParaRPr kumimoji="1" lang="zh-CN" altLang="en-US"/>
          </a:p>
        </p:txBody>
      </p:sp>
      <p:sp>
        <p:nvSpPr>
          <p:cNvPr id="6" name="标题 1"/>
          <p:cNvSpPr txBox="1"/>
          <p:nvPr/>
        </p:nvSpPr>
        <p:spPr>
          <a:xfrm>
            <a:off x="6557971" y="4164328"/>
            <a:ext cx="190825" cy="190827"/>
          </a:xfrm>
          <a:prstGeom prst="ellipse">
            <a:avLst/>
          </a:prstGeom>
          <a:solidFill>
            <a:schemeClr val="accent1">
              <a:lumMod val="75000"/>
            </a:schemeClr>
          </a:solidFill>
          <a:ln w="381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35884" r="35884"/>
          <a:stretch>
            <a:fillRect/>
          </a:stretch>
        </p:blipFill>
        <p:spPr>
          <a:xfrm>
            <a:off x="5943600" y="1"/>
            <a:ext cx="1936148" cy="6858000"/>
          </a:xfrm>
          <a:custGeom>
            <a:avLst/>
            <a:gdLst/>
            <a:ahLst/>
            <a:cxnLst/>
            <a:rect l="l" t="t" r="r" b="b"/>
            <a:pathLst>
              <a:path w="1936148" h="6858000">
                <a:moveTo>
                  <a:pt x="0" y="0"/>
                </a:moveTo>
                <a:lnTo>
                  <a:pt x="1936148" y="0"/>
                </a:lnTo>
                <a:lnTo>
                  <a:pt x="1936148" y="6858000"/>
                </a:lnTo>
                <a:lnTo>
                  <a:pt x="0" y="6858000"/>
                </a:lnTo>
                <a:lnTo>
                  <a:pt x="0" y="0"/>
                </a:lnTo>
                <a:close/>
              </a:path>
            </a:pathLst>
          </a:custGeom>
          <a:noFill/>
          <a:ln>
            <a:noFill/>
          </a:ln>
        </p:spPr>
      </p:pic>
      <p:pic>
        <p:nvPicPr>
          <p:cNvPr id="3" name="图片 2"/>
          <p:cNvPicPr>
            <a:picLocks noChangeAspect="1"/>
          </p:cNvPicPr>
          <p:nvPr/>
        </p:nvPicPr>
        <p:blipFill>
          <a:blip r:embed="rId2"/>
          <a:srcRect l="34916" r="34916"/>
          <a:stretch>
            <a:fillRect/>
          </a:stretch>
        </p:blipFill>
        <p:spPr>
          <a:xfrm>
            <a:off x="8004927" y="1"/>
            <a:ext cx="2030946" cy="2246814"/>
          </a:xfrm>
          <a:custGeom>
            <a:avLst/>
            <a:gdLst/>
            <a:ahLst/>
            <a:cxnLst/>
            <a:rect l="l" t="t" r="r" b="b"/>
            <a:pathLst>
              <a:path w="2030946" h="2246814">
                <a:moveTo>
                  <a:pt x="0" y="0"/>
                </a:moveTo>
                <a:lnTo>
                  <a:pt x="2030946" y="0"/>
                </a:lnTo>
                <a:lnTo>
                  <a:pt x="2030946" y="2246814"/>
                </a:lnTo>
                <a:lnTo>
                  <a:pt x="0" y="2246814"/>
                </a:lnTo>
                <a:lnTo>
                  <a:pt x="0" y="0"/>
                </a:lnTo>
                <a:close/>
              </a:path>
            </a:pathLst>
          </a:custGeom>
          <a:noFill/>
          <a:ln>
            <a:noFill/>
          </a:ln>
        </p:spPr>
      </p:pic>
      <p:pic>
        <p:nvPicPr>
          <p:cNvPr id="4" name="图片 3"/>
          <p:cNvPicPr>
            <a:picLocks noChangeAspect="1"/>
          </p:cNvPicPr>
          <p:nvPr/>
        </p:nvPicPr>
        <p:blipFill>
          <a:blip r:embed="rId3"/>
          <a:srcRect l="19632" r="19632"/>
          <a:stretch>
            <a:fillRect/>
          </a:stretch>
        </p:blipFill>
        <p:spPr>
          <a:xfrm>
            <a:off x="10161054" y="1"/>
            <a:ext cx="2030946" cy="3343899"/>
          </a:xfrm>
          <a:custGeom>
            <a:avLst/>
            <a:gdLst/>
            <a:ahLst/>
            <a:cxnLst/>
            <a:rect l="l" t="t" r="r" b="b"/>
            <a:pathLst>
              <a:path w="2030946" h="3343899">
                <a:moveTo>
                  <a:pt x="0" y="0"/>
                </a:moveTo>
                <a:lnTo>
                  <a:pt x="2030946" y="0"/>
                </a:lnTo>
                <a:lnTo>
                  <a:pt x="2030946" y="3343899"/>
                </a:lnTo>
                <a:lnTo>
                  <a:pt x="0" y="3343899"/>
                </a:lnTo>
                <a:lnTo>
                  <a:pt x="0" y="0"/>
                </a:lnTo>
                <a:close/>
              </a:path>
            </a:pathLst>
          </a:custGeom>
          <a:noFill/>
          <a:ln>
            <a:noFill/>
          </a:ln>
        </p:spPr>
      </p:pic>
      <p:pic>
        <p:nvPicPr>
          <p:cNvPr id="5" name="图片 4"/>
          <p:cNvPicPr>
            <a:picLocks noChangeAspect="1"/>
          </p:cNvPicPr>
          <p:nvPr/>
        </p:nvPicPr>
        <p:blipFill>
          <a:blip r:embed="rId4"/>
          <a:srcRect l="26823" r="26823"/>
          <a:stretch>
            <a:fillRect/>
          </a:stretch>
        </p:blipFill>
        <p:spPr>
          <a:xfrm>
            <a:off x="8004927" y="2476600"/>
            <a:ext cx="2030946" cy="4381401"/>
          </a:xfrm>
          <a:custGeom>
            <a:avLst/>
            <a:gdLst/>
            <a:ahLst/>
            <a:cxnLst/>
            <a:rect l="l" t="t" r="r" b="b"/>
            <a:pathLst>
              <a:path w="2030946" h="4381401">
                <a:moveTo>
                  <a:pt x="0" y="0"/>
                </a:moveTo>
                <a:lnTo>
                  <a:pt x="2030946" y="0"/>
                </a:lnTo>
                <a:lnTo>
                  <a:pt x="2030946" y="4381401"/>
                </a:lnTo>
                <a:lnTo>
                  <a:pt x="0" y="4381401"/>
                </a:lnTo>
                <a:lnTo>
                  <a:pt x="0" y="0"/>
                </a:lnTo>
                <a:close/>
              </a:path>
            </a:pathLst>
          </a:custGeom>
          <a:noFill/>
          <a:ln>
            <a:noFill/>
          </a:ln>
        </p:spPr>
      </p:pic>
      <p:pic>
        <p:nvPicPr>
          <p:cNvPr id="6" name="图片 5"/>
          <p:cNvPicPr>
            <a:picLocks noChangeAspect="1"/>
          </p:cNvPicPr>
          <p:nvPr/>
        </p:nvPicPr>
        <p:blipFill>
          <a:blip r:embed="rId5"/>
          <a:srcRect l="18657" r="18657"/>
          <a:stretch>
            <a:fillRect/>
          </a:stretch>
        </p:blipFill>
        <p:spPr>
          <a:xfrm>
            <a:off x="10158847" y="3618170"/>
            <a:ext cx="2030946" cy="3239829"/>
          </a:xfrm>
          <a:custGeom>
            <a:avLst/>
            <a:gdLst/>
            <a:ahLst/>
            <a:cxnLst/>
            <a:rect l="l" t="t" r="r" b="b"/>
            <a:pathLst>
              <a:path w="2030946" h="3239829">
                <a:moveTo>
                  <a:pt x="0" y="0"/>
                </a:moveTo>
                <a:lnTo>
                  <a:pt x="2030946" y="0"/>
                </a:lnTo>
                <a:lnTo>
                  <a:pt x="2030946" y="3239829"/>
                </a:lnTo>
                <a:lnTo>
                  <a:pt x="0" y="3239829"/>
                </a:lnTo>
                <a:lnTo>
                  <a:pt x="0" y="0"/>
                </a:lnTo>
                <a:close/>
              </a:path>
            </a:pathLst>
          </a:custGeom>
          <a:noFill/>
          <a:ln>
            <a:noFill/>
          </a:ln>
        </p:spPr>
      </p:pic>
      <p:sp>
        <p:nvSpPr>
          <p:cNvPr id="7" name="标题 1"/>
          <p:cNvSpPr txBox="1"/>
          <p:nvPr/>
        </p:nvSpPr>
        <p:spPr>
          <a:xfrm>
            <a:off x="673100" y="1932899"/>
            <a:ext cx="4946650" cy="1826301"/>
          </a:xfrm>
          <a:prstGeom prst="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18640" y="1677306"/>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a:off x="5164559" y="5447694"/>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996204" y="2246815"/>
            <a:ext cx="4299696" cy="1305103"/>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非结构化维护：缺乏良好的文档和设计，</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唯一成分是程序代码，</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维护工作从评价程序代码开始，难以预测修改的后果。</a:t>
            </a:r>
            <a:endParaRPr kumimoji="1" lang="zh-CN" altLang="en-US"/>
          </a:p>
        </p:txBody>
      </p:sp>
      <p:sp>
        <p:nvSpPr>
          <p:cNvPr id="11" name="标题 1"/>
          <p:cNvSpPr txBox="1"/>
          <p:nvPr/>
        </p:nvSpPr>
        <p:spPr>
          <a:xfrm>
            <a:off x="990600" y="4138711"/>
            <a:ext cx="4305300" cy="1309589"/>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结构化维护：拥有完整的软件配置，维护工作从评价设计文档开始，可以预测修改的影响并计划实施途径。</a:t>
            </a:r>
            <a:r>
              <a:rPr kumimoji="1" lang="zh-CN" altLang="en-US" sz="1400"/>
              <a:t>通常包括详细的文档记录、明确的任务分配以及对变更进行严格的控制。</a:t>
            </a:r>
            <a:endParaRPr kumimoji="1" lang="zh-CN" altLang="en-US" sz="1400"/>
          </a:p>
        </p:txBody>
      </p:sp>
      <p:sp>
        <p:nvSpPr>
          <p:cNvPr id="12"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结构化维护与非结构化维护</a:t>
            </a:r>
            <a:endParaRPr kumimoji="1" lang="zh-CN" altLang="en-US"/>
          </a:p>
        </p:txBody>
      </p:sp>
      <p:sp>
        <p:nvSpPr>
          <p:cNvPr id="14"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l="35884" r="35884"/>
          <a:stretch>
            <a:fillRect/>
          </a:stretch>
        </p:blipFill>
        <p:spPr>
          <a:xfrm>
            <a:off x="5943600" y="1"/>
            <a:ext cx="1936148" cy="6858000"/>
          </a:xfrm>
          <a:custGeom>
            <a:avLst/>
            <a:gdLst/>
            <a:ahLst/>
            <a:cxnLst/>
            <a:rect l="l" t="t" r="r" b="b"/>
            <a:pathLst>
              <a:path w="1936148" h="6858000">
                <a:moveTo>
                  <a:pt x="0" y="0"/>
                </a:moveTo>
                <a:lnTo>
                  <a:pt x="1936148" y="0"/>
                </a:lnTo>
                <a:lnTo>
                  <a:pt x="1936148" y="6858000"/>
                </a:lnTo>
                <a:lnTo>
                  <a:pt x="0" y="6858000"/>
                </a:lnTo>
                <a:lnTo>
                  <a:pt x="0" y="0"/>
                </a:lnTo>
                <a:close/>
              </a:path>
            </a:pathLst>
          </a:custGeom>
          <a:noFill/>
          <a:ln>
            <a:noFill/>
          </a:ln>
        </p:spPr>
      </p:pic>
      <p:pic>
        <p:nvPicPr>
          <p:cNvPr id="3" name="图片 2"/>
          <p:cNvPicPr>
            <a:picLocks noChangeAspect="1"/>
          </p:cNvPicPr>
          <p:nvPr/>
        </p:nvPicPr>
        <p:blipFill>
          <a:blip r:embed="rId2"/>
          <a:srcRect l="34916" r="34916"/>
          <a:stretch>
            <a:fillRect/>
          </a:stretch>
        </p:blipFill>
        <p:spPr>
          <a:xfrm>
            <a:off x="8004927" y="1"/>
            <a:ext cx="2030946" cy="2246814"/>
          </a:xfrm>
          <a:custGeom>
            <a:avLst/>
            <a:gdLst/>
            <a:ahLst/>
            <a:cxnLst/>
            <a:rect l="l" t="t" r="r" b="b"/>
            <a:pathLst>
              <a:path w="2030946" h="2246814">
                <a:moveTo>
                  <a:pt x="0" y="0"/>
                </a:moveTo>
                <a:lnTo>
                  <a:pt x="2030946" y="0"/>
                </a:lnTo>
                <a:lnTo>
                  <a:pt x="2030946" y="2246814"/>
                </a:lnTo>
                <a:lnTo>
                  <a:pt x="0" y="2246814"/>
                </a:lnTo>
                <a:lnTo>
                  <a:pt x="0" y="0"/>
                </a:lnTo>
                <a:close/>
              </a:path>
            </a:pathLst>
          </a:custGeom>
          <a:noFill/>
          <a:ln>
            <a:noFill/>
          </a:ln>
        </p:spPr>
      </p:pic>
      <p:pic>
        <p:nvPicPr>
          <p:cNvPr id="4" name="图片 3"/>
          <p:cNvPicPr>
            <a:picLocks noChangeAspect="1"/>
          </p:cNvPicPr>
          <p:nvPr/>
        </p:nvPicPr>
        <p:blipFill>
          <a:blip r:embed="rId3"/>
          <a:srcRect l="19632" r="19632"/>
          <a:stretch>
            <a:fillRect/>
          </a:stretch>
        </p:blipFill>
        <p:spPr>
          <a:xfrm>
            <a:off x="10161054" y="1"/>
            <a:ext cx="2030946" cy="3343899"/>
          </a:xfrm>
          <a:custGeom>
            <a:avLst/>
            <a:gdLst/>
            <a:ahLst/>
            <a:cxnLst/>
            <a:rect l="l" t="t" r="r" b="b"/>
            <a:pathLst>
              <a:path w="2030946" h="3343899">
                <a:moveTo>
                  <a:pt x="0" y="0"/>
                </a:moveTo>
                <a:lnTo>
                  <a:pt x="2030946" y="0"/>
                </a:lnTo>
                <a:lnTo>
                  <a:pt x="2030946" y="3343899"/>
                </a:lnTo>
                <a:lnTo>
                  <a:pt x="0" y="3343899"/>
                </a:lnTo>
                <a:lnTo>
                  <a:pt x="0" y="0"/>
                </a:lnTo>
                <a:close/>
              </a:path>
            </a:pathLst>
          </a:custGeom>
          <a:noFill/>
          <a:ln>
            <a:noFill/>
          </a:ln>
        </p:spPr>
      </p:pic>
      <p:pic>
        <p:nvPicPr>
          <p:cNvPr id="5" name="图片 4"/>
          <p:cNvPicPr>
            <a:picLocks noChangeAspect="1"/>
          </p:cNvPicPr>
          <p:nvPr/>
        </p:nvPicPr>
        <p:blipFill>
          <a:blip r:embed="rId4"/>
          <a:srcRect l="26823" r="26823"/>
          <a:stretch>
            <a:fillRect/>
          </a:stretch>
        </p:blipFill>
        <p:spPr>
          <a:xfrm>
            <a:off x="8004927" y="2476600"/>
            <a:ext cx="2030946" cy="4381401"/>
          </a:xfrm>
          <a:custGeom>
            <a:avLst/>
            <a:gdLst/>
            <a:ahLst/>
            <a:cxnLst/>
            <a:rect l="l" t="t" r="r" b="b"/>
            <a:pathLst>
              <a:path w="2030946" h="4381401">
                <a:moveTo>
                  <a:pt x="0" y="0"/>
                </a:moveTo>
                <a:lnTo>
                  <a:pt x="2030946" y="0"/>
                </a:lnTo>
                <a:lnTo>
                  <a:pt x="2030946" y="4381401"/>
                </a:lnTo>
                <a:lnTo>
                  <a:pt x="0" y="4381401"/>
                </a:lnTo>
                <a:lnTo>
                  <a:pt x="0" y="0"/>
                </a:lnTo>
                <a:close/>
              </a:path>
            </a:pathLst>
          </a:custGeom>
          <a:noFill/>
          <a:ln>
            <a:noFill/>
          </a:ln>
        </p:spPr>
      </p:pic>
      <p:pic>
        <p:nvPicPr>
          <p:cNvPr id="6" name="图片 5"/>
          <p:cNvPicPr>
            <a:picLocks noChangeAspect="1"/>
          </p:cNvPicPr>
          <p:nvPr/>
        </p:nvPicPr>
        <p:blipFill>
          <a:blip r:embed="rId5"/>
          <a:srcRect l="18657" r="18657"/>
          <a:stretch>
            <a:fillRect/>
          </a:stretch>
        </p:blipFill>
        <p:spPr>
          <a:xfrm>
            <a:off x="10158847" y="3618170"/>
            <a:ext cx="2030946" cy="3239829"/>
          </a:xfrm>
          <a:custGeom>
            <a:avLst/>
            <a:gdLst/>
            <a:ahLst/>
            <a:cxnLst/>
            <a:rect l="l" t="t" r="r" b="b"/>
            <a:pathLst>
              <a:path w="2030946" h="3239829">
                <a:moveTo>
                  <a:pt x="0" y="0"/>
                </a:moveTo>
                <a:lnTo>
                  <a:pt x="2030946" y="0"/>
                </a:lnTo>
                <a:lnTo>
                  <a:pt x="2030946" y="3239829"/>
                </a:lnTo>
                <a:lnTo>
                  <a:pt x="0" y="3239829"/>
                </a:lnTo>
                <a:lnTo>
                  <a:pt x="0" y="0"/>
                </a:lnTo>
                <a:close/>
              </a:path>
            </a:pathLst>
          </a:custGeom>
          <a:noFill/>
          <a:ln>
            <a:noFill/>
          </a:ln>
        </p:spPr>
      </p:pic>
      <p:sp>
        <p:nvSpPr>
          <p:cNvPr id="7" name="标题 1"/>
          <p:cNvSpPr txBox="1"/>
          <p:nvPr/>
        </p:nvSpPr>
        <p:spPr>
          <a:xfrm>
            <a:off x="673100" y="1932899"/>
            <a:ext cx="4946650" cy="1826301"/>
          </a:xfrm>
          <a:prstGeom prst="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18640" y="1677306"/>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rot="10800000">
            <a:off x="5164559" y="5447694"/>
            <a:ext cx="455191" cy="394306"/>
          </a:xfrm>
          <a:custGeom>
            <a:avLst/>
            <a:gdLst/>
            <a:ahLst/>
            <a:cxnLst/>
            <a:rect l="l" t="t" r="r" b="b"/>
            <a:pathLst>
              <a:path w="512592" h="444029">
                <a:moveTo>
                  <a:pt x="461442" y="0"/>
                </a:moveTo>
                <a:lnTo>
                  <a:pt x="512592" y="96860"/>
                </a:lnTo>
                <a:cubicBezTo>
                  <a:pt x="470874" y="116449"/>
                  <a:pt x="442034" y="135948"/>
                  <a:pt x="426072" y="155356"/>
                </a:cubicBezTo>
                <a:cubicBezTo>
                  <a:pt x="410110" y="174764"/>
                  <a:pt x="401222" y="197709"/>
                  <a:pt x="399409" y="224191"/>
                </a:cubicBezTo>
                <a:lnTo>
                  <a:pt x="512592" y="224191"/>
                </a:lnTo>
                <a:lnTo>
                  <a:pt x="512592" y="444029"/>
                </a:lnTo>
                <a:lnTo>
                  <a:pt x="275886" y="444029"/>
                </a:lnTo>
                <a:lnTo>
                  <a:pt x="275886" y="261738"/>
                </a:lnTo>
                <a:cubicBezTo>
                  <a:pt x="275886" y="194626"/>
                  <a:pt x="289853" y="141661"/>
                  <a:pt x="317786" y="102845"/>
                </a:cubicBezTo>
                <a:cubicBezTo>
                  <a:pt x="345719" y="64029"/>
                  <a:pt x="393604" y="29747"/>
                  <a:pt x="461442" y="0"/>
                </a:cubicBezTo>
                <a:close/>
                <a:moveTo>
                  <a:pt x="185557" y="0"/>
                </a:moveTo>
                <a:lnTo>
                  <a:pt x="236707" y="96860"/>
                </a:lnTo>
                <a:cubicBezTo>
                  <a:pt x="194989" y="116449"/>
                  <a:pt x="166149" y="135948"/>
                  <a:pt x="150187" y="155356"/>
                </a:cubicBezTo>
                <a:cubicBezTo>
                  <a:pt x="134225" y="174764"/>
                  <a:pt x="125337" y="197709"/>
                  <a:pt x="123523" y="224191"/>
                </a:cubicBezTo>
                <a:lnTo>
                  <a:pt x="236707" y="224191"/>
                </a:lnTo>
                <a:lnTo>
                  <a:pt x="236707" y="444029"/>
                </a:lnTo>
                <a:lnTo>
                  <a:pt x="0" y="444029"/>
                </a:lnTo>
                <a:lnTo>
                  <a:pt x="0" y="261738"/>
                </a:lnTo>
                <a:cubicBezTo>
                  <a:pt x="0" y="194626"/>
                  <a:pt x="13967" y="141661"/>
                  <a:pt x="41900" y="102845"/>
                </a:cubicBezTo>
                <a:cubicBezTo>
                  <a:pt x="69833" y="64029"/>
                  <a:pt x="117719" y="29747"/>
                  <a:pt x="185557" y="0"/>
                </a:cubicBezTo>
                <a:close/>
              </a:path>
            </a:pathLst>
          </a:custGeom>
          <a:solidFill>
            <a:schemeClr val="accent1">
              <a:lumMod val="100000"/>
            </a:schemeClr>
          </a:solidFill>
          <a:ln cap="sq">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27075" y="2313305"/>
            <a:ext cx="5514975" cy="1304925"/>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非结构化维护</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优点</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t>1.</a:t>
            </a:r>
            <a:r>
              <a:rPr kumimoji="1" lang="zh-CN" altLang="en-US" sz="1400"/>
              <a:t>灵活性：可以根据具体情况快速调整维护策略。</a:t>
            </a:r>
            <a:endParaRPr kumimoji="1" lang="zh-CN" altLang="en-US" sz="1400"/>
          </a:p>
          <a:p>
            <a:pPr algn="l">
              <a:lnSpc>
                <a:spcPct val="150000"/>
              </a:lnSpc>
            </a:pPr>
            <a:r>
              <a:rPr kumimoji="1" lang="en-US" altLang="zh-CN" sz="1400"/>
              <a:t>2.</a:t>
            </a:r>
            <a:r>
              <a:rPr kumimoji="1" lang="zh-CN" altLang="en-US" sz="1400"/>
              <a:t>即时响应：能够迅速应对突发问题</a:t>
            </a:r>
            <a:r>
              <a:rPr kumimoji="1" lang="en-US" altLang="zh-CN" sz="1400"/>
              <a:t>.</a:t>
            </a:r>
            <a:endParaRPr kumimoji="1" lang="zh-CN" altLang="en-US" sz="1400"/>
          </a:p>
          <a:p>
            <a:pPr algn="l">
              <a:lnSpc>
                <a:spcPct val="150000"/>
              </a:lnSpc>
            </a:pPr>
            <a:endParaRPr kumimoji="1" lang="zh-CN" altLang="en-US" sz="1400"/>
          </a:p>
        </p:txBody>
      </p:sp>
      <p:sp>
        <p:nvSpPr>
          <p:cNvPr id="11" name="标题 1"/>
          <p:cNvSpPr txBox="1"/>
          <p:nvPr/>
        </p:nvSpPr>
        <p:spPr>
          <a:xfrm>
            <a:off x="673100" y="4138930"/>
            <a:ext cx="5269865" cy="1309370"/>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非结构化维护</a:t>
            </a:r>
            <a:r>
              <a:rPr kumimoji="1" lang="zh-CN" altLang="en-US"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sym typeface="+mn-ea"/>
              </a:rPr>
              <a:t>缺点</a:t>
            </a:r>
            <a:r>
              <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rPr>
              <a:t>：</a:t>
            </a:r>
            <a:endParaRPr kumimoji="1" lang="en-US" altLang="zh-CN" sz="1400">
              <a:ln w="12700">
                <a:noFill/>
              </a:ln>
              <a:solidFill>
                <a:srgbClr val="262626">
                  <a:alpha val="100000"/>
                </a:srgbClr>
              </a:solidFill>
              <a:latin typeface="Source Han Sans" panose="020B0500000000000000" charset="-122"/>
              <a:ea typeface="Source Han Sans" panose="020B0500000000000000" charset="-122"/>
              <a:cs typeface="Source Han Sans" panose="020B0500000000000000" charset="-122"/>
            </a:endParaRPr>
          </a:p>
          <a:p>
            <a:pPr algn="l">
              <a:lnSpc>
                <a:spcPct val="150000"/>
              </a:lnSpc>
            </a:pPr>
            <a:r>
              <a:rPr kumimoji="1" lang="en-US" altLang="zh-CN" sz="1400"/>
              <a:t>1.</a:t>
            </a:r>
            <a:r>
              <a:rPr kumimoji="1" lang="zh-CN" altLang="en-US" sz="1400"/>
              <a:t>可能导致混乱和重复劳动，特别是在团队成员之间沟通不畅时。</a:t>
            </a:r>
            <a:endParaRPr kumimoji="1" lang="zh-CN" altLang="en-US" sz="1400"/>
          </a:p>
          <a:p>
            <a:pPr algn="l">
              <a:lnSpc>
                <a:spcPct val="150000"/>
              </a:lnSpc>
            </a:pPr>
            <a:r>
              <a:rPr kumimoji="1" lang="en-US" altLang="zh-CN" sz="1400"/>
              <a:t>2.</a:t>
            </a:r>
            <a:r>
              <a:rPr kumimoji="1" lang="zh-CN" altLang="en-US" sz="1400"/>
              <a:t>缺乏系统性和一致性，可能导致错误和安全隐患。</a:t>
            </a:r>
            <a:endParaRPr kumimoji="1" lang="zh-CN" altLang="en-US" sz="1400"/>
          </a:p>
          <a:p>
            <a:pPr algn="l">
              <a:lnSpc>
                <a:spcPct val="150000"/>
              </a:lnSpc>
            </a:pPr>
            <a:r>
              <a:rPr kumimoji="1" lang="en-US" altLang="zh-CN" sz="1400"/>
              <a:t>3.</a:t>
            </a:r>
            <a:r>
              <a:rPr kumimoji="1" lang="zh-CN" altLang="en-US" sz="1400"/>
              <a:t>不利于知识传承和长期维护。</a:t>
            </a:r>
            <a:endParaRPr kumimoji="1" lang="zh-CN" altLang="en-US" sz="1400"/>
          </a:p>
        </p:txBody>
      </p:sp>
      <p:sp>
        <p:nvSpPr>
          <p:cNvPr id="12" name="标题 1"/>
          <p:cNvSpPr txBox="1"/>
          <p:nvPr/>
        </p:nvSpPr>
        <p:spPr>
          <a:xfrm>
            <a:off x="452878" y="334470"/>
            <a:ext cx="8171180" cy="655320"/>
          </a:xfrm>
          <a:prstGeom prst="roundRect">
            <a:avLst>
              <a:gd name="adj" fmla="val 50000"/>
            </a:avLst>
          </a:prstGeom>
          <a:gradFill>
            <a:gsLst>
              <a:gs pos="0">
                <a:schemeClr val="bg1">
                  <a:lumMod val="95000"/>
                </a:schemeClr>
              </a:gs>
              <a:gs pos="80000">
                <a:schemeClr val="bg1"/>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962475" y="45099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panose="020B0800000000000000" charset="-122"/>
                <a:ea typeface="Source Han Sans CN Bold" panose="020B0800000000000000" charset="-122"/>
                <a:cs typeface="Source Han Sans CN Bold" panose="020B0800000000000000" charset="-122"/>
              </a:rPr>
              <a:t>结构化维护与非结构化维护</a:t>
            </a:r>
            <a:endParaRPr kumimoji="1" lang="zh-CN" altLang="en-US"/>
          </a:p>
        </p:txBody>
      </p:sp>
      <p:sp>
        <p:nvSpPr>
          <p:cNvPr id="14" name="标题 1"/>
          <p:cNvSpPr txBox="1"/>
          <p:nvPr/>
        </p:nvSpPr>
        <p:spPr>
          <a:xfrm>
            <a:off x="303028" y="444500"/>
            <a:ext cx="424180" cy="42418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rot="2029649">
            <a:off x="96519" y="544964"/>
            <a:ext cx="831617" cy="234415"/>
          </a:xfrm>
          <a:prstGeom prst="ellipse">
            <a:avLst/>
          </a:prstGeom>
          <a:noFill/>
          <a:ln w="127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ags/tag1.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0.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1.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2.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3.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4.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5.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6.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7.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8.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19.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2.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20.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21.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22.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23.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24.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25.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26.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27.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3.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4.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5.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6.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7.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8.xml><?xml version="1.0" encoding="utf-8"?>
<p:tagLst xmlns:p="http://schemas.openxmlformats.org/presentationml/2006/main">
  <p:tag name="KSO_WM_DIAGRAM_VIRTUALLY_FRAME" val="{&quot;height&quot;:406.7913385826772,&quot;left&quot;:69.1788188976378,&quot;top&quot;:91.71724409448818,&quot;width&quot;:823.0290551181103}"/>
</p:tagLst>
</file>

<file path=ppt/tags/tag9.xml><?xml version="1.0" encoding="utf-8"?>
<p:tagLst xmlns:p="http://schemas.openxmlformats.org/presentationml/2006/main">
  <p:tag name="KSO_WM_DIAGRAM_VIRTUALLY_FRAME" val="{&quot;height&quot;:406.7913385826772,&quot;left&quot;:69.1788188976378,&quot;top&quot;:91.71724409448818,&quot;width&quot;:823.0290551181103}"/>
</p:tagLst>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2C61F4"/>
      </a:accent1>
      <a:accent2>
        <a:srgbClr val="795FE5"/>
      </a:accent2>
      <a:accent3>
        <a:srgbClr val="F45B2C"/>
      </a:accent3>
      <a:accent4>
        <a:srgbClr val="F4BF2C"/>
      </a:accent4>
      <a:accent5>
        <a:srgbClr val="1ACA81"/>
      </a:accent5>
      <a:accent6>
        <a:srgbClr val="3F3F3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4A66AC"/>
      </a:dk2>
      <a:lt2>
        <a:srgbClr val="E0EBF6"/>
      </a:lt2>
      <a:accent1>
        <a:srgbClr val="2C61F4"/>
      </a:accent1>
      <a:accent2>
        <a:srgbClr val="795FE5"/>
      </a:accent2>
      <a:accent3>
        <a:srgbClr val="F45B2C"/>
      </a:accent3>
      <a:accent4>
        <a:srgbClr val="F4BF2C"/>
      </a:accent4>
      <a:accent5>
        <a:srgbClr val="1ACA81"/>
      </a:accent5>
      <a:accent6>
        <a:srgbClr val="3F3F3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4A66AC"/>
      </a:dk2>
      <a:lt2>
        <a:srgbClr val="E0EBF6"/>
      </a:lt2>
      <a:accent1>
        <a:srgbClr val="2C61F4"/>
      </a:accent1>
      <a:accent2>
        <a:srgbClr val="795FE5"/>
      </a:accent2>
      <a:accent3>
        <a:srgbClr val="F45B2C"/>
      </a:accent3>
      <a:accent4>
        <a:srgbClr val="F4BF2C"/>
      </a:accent4>
      <a:accent5>
        <a:srgbClr val="1ACA81"/>
      </a:accent5>
      <a:accent6>
        <a:srgbClr val="3F3F3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4A66AC"/>
      </a:dk2>
      <a:lt2>
        <a:srgbClr val="E0EBF6"/>
      </a:lt2>
      <a:accent1>
        <a:srgbClr val="2C61F4"/>
      </a:accent1>
      <a:accent2>
        <a:srgbClr val="795FE5"/>
      </a:accent2>
      <a:accent3>
        <a:srgbClr val="F45B2C"/>
      </a:accent3>
      <a:accent4>
        <a:srgbClr val="F4BF2C"/>
      </a:accent4>
      <a:accent5>
        <a:srgbClr val="1ACA81"/>
      </a:accent5>
      <a:accent6>
        <a:srgbClr val="3F3F3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4A66AC"/>
      </a:dk2>
      <a:lt2>
        <a:srgbClr val="E0EBF6"/>
      </a:lt2>
      <a:accent1>
        <a:srgbClr val="2C61F4"/>
      </a:accent1>
      <a:accent2>
        <a:srgbClr val="795FE5"/>
      </a:accent2>
      <a:accent3>
        <a:srgbClr val="F45B2C"/>
      </a:accent3>
      <a:accent4>
        <a:srgbClr val="F4BF2C"/>
      </a:accent4>
      <a:accent5>
        <a:srgbClr val="1ACA81"/>
      </a:accent5>
      <a:accent6>
        <a:srgbClr val="3F3F3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rgbClr val="000000"/>
      </a:dk1>
      <a:lt1>
        <a:srgbClr val="FFFFFF"/>
      </a:lt1>
      <a:dk2>
        <a:srgbClr val="4A66AC"/>
      </a:dk2>
      <a:lt2>
        <a:srgbClr val="E0EBF6"/>
      </a:lt2>
      <a:accent1>
        <a:srgbClr val="2C61F4"/>
      </a:accent1>
      <a:accent2>
        <a:srgbClr val="795FE5"/>
      </a:accent2>
      <a:accent3>
        <a:srgbClr val="F45B2C"/>
      </a:accent3>
      <a:accent4>
        <a:srgbClr val="F4BF2C"/>
      </a:accent4>
      <a:accent5>
        <a:srgbClr val="1ACA81"/>
      </a:accent5>
      <a:accent6>
        <a:srgbClr val="3F3F3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7_Office 主题​​">
  <a:themeElements>
    <a:clrScheme name="Office">
      <a:dk1>
        <a:srgbClr val="000000"/>
      </a:dk1>
      <a:lt1>
        <a:srgbClr val="FFFFFF"/>
      </a:lt1>
      <a:dk2>
        <a:srgbClr val="4A66AC"/>
      </a:dk2>
      <a:lt2>
        <a:srgbClr val="E0EBF6"/>
      </a:lt2>
      <a:accent1>
        <a:srgbClr val="2C61F4"/>
      </a:accent1>
      <a:accent2>
        <a:srgbClr val="795FE5"/>
      </a:accent2>
      <a:accent3>
        <a:srgbClr val="F45B2C"/>
      </a:accent3>
      <a:accent4>
        <a:srgbClr val="F4BF2C"/>
      </a:accent4>
      <a:accent5>
        <a:srgbClr val="1ACA81"/>
      </a:accent5>
      <a:accent6>
        <a:srgbClr val="3F3F3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0_Office 主题​​">
  <a:themeElements>
    <a:clrScheme name="Office">
      <a:dk1>
        <a:srgbClr val="000000"/>
      </a:dk1>
      <a:lt1>
        <a:srgbClr val="FFFFFF"/>
      </a:lt1>
      <a:dk2>
        <a:srgbClr val="4A66AC"/>
      </a:dk2>
      <a:lt2>
        <a:srgbClr val="E0EBF6"/>
      </a:lt2>
      <a:accent1>
        <a:srgbClr val="2C61F4"/>
      </a:accent1>
      <a:accent2>
        <a:srgbClr val="795FE5"/>
      </a:accent2>
      <a:accent3>
        <a:srgbClr val="F45B2C"/>
      </a:accent3>
      <a:accent4>
        <a:srgbClr val="F4BF2C"/>
      </a:accent4>
      <a:accent5>
        <a:srgbClr val="1ACA81"/>
      </a:accent5>
      <a:accent6>
        <a:srgbClr val="3F3F3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Office 主题​​">
  <a:themeElements>
    <a:clrScheme name="Office">
      <a:dk1>
        <a:srgbClr val="000000"/>
      </a:dk1>
      <a:lt1>
        <a:srgbClr val="FFFFFF"/>
      </a:lt1>
      <a:dk2>
        <a:srgbClr val="4A66AC"/>
      </a:dk2>
      <a:lt2>
        <a:srgbClr val="E0EBF6"/>
      </a:lt2>
      <a:accent1>
        <a:srgbClr val="2C61F4"/>
      </a:accent1>
      <a:accent2>
        <a:srgbClr val="795FE5"/>
      </a:accent2>
      <a:accent3>
        <a:srgbClr val="F45B2C"/>
      </a:accent3>
      <a:accent4>
        <a:srgbClr val="F4BF2C"/>
      </a:accent4>
      <a:accent5>
        <a:srgbClr val="1ACA81"/>
      </a:accent5>
      <a:accent6>
        <a:srgbClr val="3F3F3F"/>
      </a:accent6>
      <a:hlink>
        <a:srgbClr val="000000"/>
      </a:hlink>
      <a:folHlink>
        <a:srgbClr val="0000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6120</Words>
  <Application>WPS 演示</Application>
  <PresentationFormat>宽屏</PresentationFormat>
  <Paragraphs>473</Paragraphs>
  <Slides>44</Slides>
  <Notes>36</Notes>
  <HiddenSlides>0</HiddenSlides>
  <MMClips>0</MMClips>
  <ScaleCrop>false</ScaleCrop>
  <HeadingPairs>
    <vt:vector size="6" baseType="variant">
      <vt:variant>
        <vt:lpstr>已用的字体</vt:lpstr>
      </vt:variant>
      <vt:variant>
        <vt:i4>18</vt:i4>
      </vt:variant>
      <vt:variant>
        <vt:lpstr>主题</vt:lpstr>
      </vt:variant>
      <vt:variant>
        <vt:i4>9</vt:i4>
      </vt:variant>
      <vt:variant>
        <vt:lpstr>幻灯片标题</vt:lpstr>
      </vt:variant>
      <vt:variant>
        <vt:i4>44</vt:i4>
      </vt:variant>
    </vt:vector>
  </HeadingPairs>
  <TitlesOfParts>
    <vt:vector size="71" baseType="lpstr">
      <vt:lpstr>Arial</vt:lpstr>
      <vt:lpstr>宋体</vt:lpstr>
      <vt:lpstr>Wingdings</vt:lpstr>
      <vt:lpstr>Dream-BraveGB Heavy</vt:lpstr>
      <vt:lpstr>OPPOSans H</vt:lpstr>
      <vt:lpstr>OPPOSans L</vt:lpstr>
      <vt:lpstr>Source Han Sans CN Bold</vt:lpstr>
      <vt:lpstr>Source Han Sans</vt:lpstr>
      <vt:lpstr>Courier New</vt:lpstr>
      <vt:lpstr>等线</vt:lpstr>
      <vt:lpstr>微软雅黑</vt:lpstr>
      <vt:lpstr>Arial Unicode MS</vt:lpstr>
      <vt:lpstr>OPPOSans B</vt:lpstr>
      <vt:lpstr>-apple-system</vt:lpstr>
      <vt:lpstr>Segoe Print</vt:lpstr>
      <vt:lpstr>Times New Roman</vt:lpstr>
      <vt:lpstr>Calibri</vt:lpstr>
      <vt:lpstr>等线 Light</vt:lpstr>
      <vt:lpstr>Office 主题​​</vt:lpstr>
      <vt:lpstr>1_Office 主题​​</vt:lpstr>
      <vt:lpstr>2_Office 主题​​</vt:lpstr>
      <vt:lpstr>3_Office 主题​​</vt:lpstr>
      <vt:lpstr>4_Office 主题​​</vt:lpstr>
      <vt:lpstr>5_Office 主题​​</vt:lpstr>
      <vt:lpstr>7_Office 主题​​</vt:lpstr>
      <vt:lpstr>10_Office 主题​​</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WPS_1629088777</cp:lastModifiedBy>
  <cp:revision>19</cp:revision>
  <dcterms:created xsi:type="dcterms:W3CDTF">2024-12-01T07:46:00Z</dcterms:created>
  <dcterms:modified xsi:type="dcterms:W3CDTF">2024-12-03T05:33:55Z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08BC254912E845A2B7173C5D9053D2BC_12</vt:lpwstr>
  </property>
  <property fmtid="{D5CDD505-2E9C-101B-9397-08002B2CF9AE}" pid="3" name="KSOProductBuildVer">
    <vt:lpwstr>2052-12.1.0.19302</vt:lpwstr>
  </property>
</Properties>
</file>